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5"/>
  </p:notesMasterIdLst>
  <p:sldIdLst>
    <p:sldId id="256" r:id="rId2"/>
    <p:sldId id="258" r:id="rId3"/>
    <p:sldId id="257" r:id="rId4"/>
    <p:sldId id="261" r:id="rId5"/>
    <p:sldId id="259" r:id="rId6"/>
    <p:sldId id="260" r:id="rId7"/>
    <p:sldId id="265" r:id="rId8"/>
    <p:sldId id="262" r:id="rId9"/>
    <p:sldId id="264" r:id="rId10"/>
    <p:sldId id="263" r:id="rId11"/>
    <p:sldId id="266" r:id="rId12"/>
    <p:sldId id="268" r:id="rId13"/>
    <p:sldId id="269" r:id="rId14"/>
    <p:sldId id="273" r:id="rId15"/>
    <p:sldId id="270" r:id="rId16"/>
    <p:sldId id="272" r:id="rId17"/>
    <p:sldId id="271" r:id="rId18"/>
    <p:sldId id="274" r:id="rId19"/>
    <p:sldId id="275" r:id="rId20"/>
    <p:sldId id="276" r:id="rId21"/>
    <p:sldId id="281" r:id="rId22"/>
    <p:sldId id="280" r:id="rId23"/>
    <p:sldId id="279" r:id="rId2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16DA210-FB5B-4158-B5E0-FEB733F419BA}" styleName="Light Style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39" d="100"/>
          <a:sy n="39" d="100"/>
        </p:scale>
        <p:origin x="-750"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3988EBA-2A49-473D-8C4A-EE79E2BF773A}" type="datetimeFigureOut">
              <a:rPr lang="en-US" smtClean="0"/>
              <a:pPr/>
              <a:t>10/2/2012</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F2AAEC57-DE52-4260-BEFD-A4B8A117B985}"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70DC76E-2153-4132-9691-0B0FA677E899}" type="datetime1">
              <a:rPr lang="en-US" smtClean="0"/>
              <a:pPr/>
              <a:t>10/2/2012</a:t>
            </a:fld>
            <a:endParaRPr lang="en-US"/>
          </a:p>
        </p:txBody>
      </p:sp>
      <p:sp>
        <p:nvSpPr>
          <p:cNvPr id="5" name="Footer Placeholder 4"/>
          <p:cNvSpPr>
            <a:spLocks noGrp="1"/>
          </p:cNvSpPr>
          <p:nvPr>
            <p:ph type="ftr" sz="quarter" idx="11"/>
          </p:nvPr>
        </p:nvSpPr>
        <p:spPr/>
        <p:txBody>
          <a:bodyPr/>
          <a:lstStyle/>
          <a:p>
            <a:r>
              <a:rPr lang="en-US" smtClean="0"/>
              <a:t>Thunder Rose</a:t>
            </a:r>
            <a:endParaRPr lang="en-US"/>
          </a:p>
        </p:txBody>
      </p:sp>
      <p:sp>
        <p:nvSpPr>
          <p:cNvPr id="6" name="Slide Number Placeholder 5"/>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3D2620C-12F4-4D89-97B1-52F2B46B471E}" type="datetime1">
              <a:rPr lang="en-US" smtClean="0"/>
              <a:pPr/>
              <a:t>10/2/2012</a:t>
            </a:fld>
            <a:endParaRPr lang="en-US"/>
          </a:p>
        </p:txBody>
      </p:sp>
      <p:sp>
        <p:nvSpPr>
          <p:cNvPr id="5" name="Footer Placeholder 4"/>
          <p:cNvSpPr>
            <a:spLocks noGrp="1"/>
          </p:cNvSpPr>
          <p:nvPr>
            <p:ph type="ftr" sz="quarter" idx="11"/>
          </p:nvPr>
        </p:nvSpPr>
        <p:spPr/>
        <p:txBody>
          <a:bodyPr/>
          <a:lstStyle/>
          <a:p>
            <a:r>
              <a:rPr lang="en-US" smtClean="0"/>
              <a:t>Thunder Rose</a:t>
            </a:r>
            <a:endParaRPr lang="en-US"/>
          </a:p>
        </p:txBody>
      </p:sp>
      <p:sp>
        <p:nvSpPr>
          <p:cNvPr id="6" name="Slide Number Placeholder 5"/>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81AE6A3-C4C2-4F53-870E-17D7811B6628}" type="datetime1">
              <a:rPr lang="en-US" smtClean="0"/>
              <a:pPr/>
              <a:t>10/2/2012</a:t>
            </a:fld>
            <a:endParaRPr lang="en-US"/>
          </a:p>
        </p:txBody>
      </p:sp>
      <p:sp>
        <p:nvSpPr>
          <p:cNvPr id="5" name="Footer Placeholder 4"/>
          <p:cNvSpPr>
            <a:spLocks noGrp="1"/>
          </p:cNvSpPr>
          <p:nvPr>
            <p:ph type="ftr" sz="quarter" idx="11"/>
          </p:nvPr>
        </p:nvSpPr>
        <p:spPr/>
        <p:txBody>
          <a:bodyPr/>
          <a:lstStyle/>
          <a:p>
            <a:r>
              <a:rPr lang="en-US" smtClean="0"/>
              <a:t>Thunder Rose</a:t>
            </a:r>
            <a:endParaRPr lang="en-US"/>
          </a:p>
        </p:txBody>
      </p:sp>
      <p:sp>
        <p:nvSpPr>
          <p:cNvPr id="6" name="Slide Number Placeholder 5"/>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239F720-1C79-45A5-B8F5-4537A525C381}" type="datetime1">
              <a:rPr lang="en-US" smtClean="0"/>
              <a:pPr/>
              <a:t>10/2/2012</a:t>
            </a:fld>
            <a:endParaRPr lang="en-US"/>
          </a:p>
        </p:txBody>
      </p:sp>
      <p:sp>
        <p:nvSpPr>
          <p:cNvPr id="5" name="Footer Placeholder 4"/>
          <p:cNvSpPr>
            <a:spLocks noGrp="1"/>
          </p:cNvSpPr>
          <p:nvPr>
            <p:ph type="ftr" sz="quarter" idx="11"/>
          </p:nvPr>
        </p:nvSpPr>
        <p:spPr/>
        <p:txBody>
          <a:bodyPr/>
          <a:lstStyle/>
          <a:p>
            <a:r>
              <a:rPr lang="en-US" smtClean="0"/>
              <a:t>Thunder Rose</a:t>
            </a:r>
            <a:endParaRPr lang="en-US"/>
          </a:p>
        </p:txBody>
      </p:sp>
      <p:sp>
        <p:nvSpPr>
          <p:cNvPr id="6" name="Slide Number Placeholder 5"/>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497E4C2-5640-44ED-8704-A6EA5F233673}" type="datetime1">
              <a:rPr lang="en-US" smtClean="0"/>
              <a:pPr/>
              <a:t>10/2/2012</a:t>
            </a:fld>
            <a:endParaRPr lang="en-US"/>
          </a:p>
        </p:txBody>
      </p:sp>
      <p:sp>
        <p:nvSpPr>
          <p:cNvPr id="5" name="Footer Placeholder 4"/>
          <p:cNvSpPr>
            <a:spLocks noGrp="1"/>
          </p:cNvSpPr>
          <p:nvPr>
            <p:ph type="ftr" sz="quarter" idx="11"/>
          </p:nvPr>
        </p:nvSpPr>
        <p:spPr/>
        <p:txBody>
          <a:bodyPr/>
          <a:lstStyle/>
          <a:p>
            <a:r>
              <a:rPr lang="en-US" smtClean="0"/>
              <a:t>Thunder Rose</a:t>
            </a:r>
            <a:endParaRPr lang="en-US"/>
          </a:p>
        </p:txBody>
      </p:sp>
      <p:sp>
        <p:nvSpPr>
          <p:cNvPr id="6" name="Slide Number Placeholder 5"/>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983FEE6-A7FF-4DDD-A7CD-3DBA9D7F2443}" type="datetime1">
              <a:rPr lang="en-US" smtClean="0"/>
              <a:pPr/>
              <a:t>10/2/2012</a:t>
            </a:fld>
            <a:endParaRPr lang="en-US"/>
          </a:p>
        </p:txBody>
      </p:sp>
      <p:sp>
        <p:nvSpPr>
          <p:cNvPr id="6" name="Footer Placeholder 5"/>
          <p:cNvSpPr>
            <a:spLocks noGrp="1"/>
          </p:cNvSpPr>
          <p:nvPr>
            <p:ph type="ftr" sz="quarter" idx="11"/>
          </p:nvPr>
        </p:nvSpPr>
        <p:spPr/>
        <p:txBody>
          <a:bodyPr/>
          <a:lstStyle/>
          <a:p>
            <a:r>
              <a:rPr lang="en-US" smtClean="0"/>
              <a:t>Thunder Rose</a:t>
            </a:r>
            <a:endParaRPr lang="en-US"/>
          </a:p>
        </p:txBody>
      </p:sp>
      <p:sp>
        <p:nvSpPr>
          <p:cNvPr id="7" name="Slide Number Placeholder 6"/>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EC5FE44-7838-46D0-A890-CFFEC1726430}" type="datetime1">
              <a:rPr lang="en-US" smtClean="0"/>
              <a:pPr/>
              <a:t>10/2/2012</a:t>
            </a:fld>
            <a:endParaRPr lang="en-US"/>
          </a:p>
        </p:txBody>
      </p:sp>
      <p:sp>
        <p:nvSpPr>
          <p:cNvPr id="8" name="Footer Placeholder 7"/>
          <p:cNvSpPr>
            <a:spLocks noGrp="1"/>
          </p:cNvSpPr>
          <p:nvPr>
            <p:ph type="ftr" sz="quarter" idx="11"/>
          </p:nvPr>
        </p:nvSpPr>
        <p:spPr/>
        <p:txBody>
          <a:bodyPr/>
          <a:lstStyle/>
          <a:p>
            <a:r>
              <a:rPr lang="en-US" smtClean="0"/>
              <a:t>Thunder Rose</a:t>
            </a:r>
            <a:endParaRPr lang="en-US"/>
          </a:p>
        </p:txBody>
      </p:sp>
      <p:sp>
        <p:nvSpPr>
          <p:cNvPr id="9" name="Slide Number Placeholder 8"/>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66AD95B-9E96-493B-84D4-19031BACBE28}" type="datetime1">
              <a:rPr lang="en-US" smtClean="0"/>
              <a:pPr/>
              <a:t>10/2/2012</a:t>
            </a:fld>
            <a:endParaRPr lang="en-US"/>
          </a:p>
        </p:txBody>
      </p:sp>
      <p:sp>
        <p:nvSpPr>
          <p:cNvPr id="4" name="Footer Placeholder 3"/>
          <p:cNvSpPr>
            <a:spLocks noGrp="1"/>
          </p:cNvSpPr>
          <p:nvPr>
            <p:ph type="ftr" sz="quarter" idx="11"/>
          </p:nvPr>
        </p:nvSpPr>
        <p:spPr/>
        <p:txBody>
          <a:bodyPr/>
          <a:lstStyle/>
          <a:p>
            <a:r>
              <a:rPr lang="en-US" smtClean="0"/>
              <a:t>Thunder Rose</a:t>
            </a:r>
            <a:endParaRPr lang="en-US"/>
          </a:p>
        </p:txBody>
      </p:sp>
      <p:sp>
        <p:nvSpPr>
          <p:cNvPr id="5" name="Slide Number Placeholder 4"/>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C1FB023-6D68-4846-8B5D-790D5206AE23}" type="datetime1">
              <a:rPr lang="en-US" smtClean="0"/>
              <a:pPr/>
              <a:t>10/2/2012</a:t>
            </a:fld>
            <a:endParaRPr lang="en-US"/>
          </a:p>
        </p:txBody>
      </p:sp>
      <p:sp>
        <p:nvSpPr>
          <p:cNvPr id="3" name="Footer Placeholder 2"/>
          <p:cNvSpPr>
            <a:spLocks noGrp="1"/>
          </p:cNvSpPr>
          <p:nvPr>
            <p:ph type="ftr" sz="quarter" idx="11"/>
          </p:nvPr>
        </p:nvSpPr>
        <p:spPr/>
        <p:txBody>
          <a:bodyPr/>
          <a:lstStyle/>
          <a:p>
            <a:r>
              <a:rPr lang="en-US" smtClean="0"/>
              <a:t>Thunder Rose</a:t>
            </a:r>
            <a:endParaRPr lang="en-US"/>
          </a:p>
        </p:txBody>
      </p:sp>
      <p:sp>
        <p:nvSpPr>
          <p:cNvPr id="4" name="Slide Number Placeholder 3"/>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E2289C5-8894-403B-9667-63997404EBA9}" type="datetime1">
              <a:rPr lang="en-US" smtClean="0"/>
              <a:pPr/>
              <a:t>10/2/2012</a:t>
            </a:fld>
            <a:endParaRPr lang="en-US"/>
          </a:p>
        </p:txBody>
      </p:sp>
      <p:sp>
        <p:nvSpPr>
          <p:cNvPr id="6" name="Footer Placeholder 5"/>
          <p:cNvSpPr>
            <a:spLocks noGrp="1"/>
          </p:cNvSpPr>
          <p:nvPr>
            <p:ph type="ftr" sz="quarter" idx="11"/>
          </p:nvPr>
        </p:nvSpPr>
        <p:spPr/>
        <p:txBody>
          <a:bodyPr/>
          <a:lstStyle/>
          <a:p>
            <a:r>
              <a:rPr lang="en-US" smtClean="0"/>
              <a:t>Thunder Rose</a:t>
            </a:r>
            <a:endParaRPr lang="en-US"/>
          </a:p>
        </p:txBody>
      </p:sp>
      <p:sp>
        <p:nvSpPr>
          <p:cNvPr id="7" name="Slide Number Placeholder 6"/>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18588B1-18E3-41CC-9346-BAE55817E23E}" type="datetime1">
              <a:rPr lang="en-US" smtClean="0"/>
              <a:pPr/>
              <a:t>10/2/2012</a:t>
            </a:fld>
            <a:endParaRPr lang="en-US"/>
          </a:p>
        </p:txBody>
      </p:sp>
      <p:sp>
        <p:nvSpPr>
          <p:cNvPr id="6" name="Footer Placeholder 5"/>
          <p:cNvSpPr>
            <a:spLocks noGrp="1"/>
          </p:cNvSpPr>
          <p:nvPr>
            <p:ph type="ftr" sz="quarter" idx="11"/>
          </p:nvPr>
        </p:nvSpPr>
        <p:spPr/>
        <p:txBody>
          <a:bodyPr/>
          <a:lstStyle/>
          <a:p>
            <a:r>
              <a:rPr lang="en-US" smtClean="0"/>
              <a:t>Thunder Rose</a:t>
            </a:r>
            <a:endParaRPr lang="en-US"/>
          </a:p>
        </p:txBody>
      </p:sp>
      <p:sp>
        <p:nvSpPr>
          <p:cNvPr id="7" name="Slide Number Placeholder 6"/>
          <p:cNvSpPr>
            <a:spLocks noGrp="1"/>
          </p:cNvSpPr>
          <p:nvPr>
            <p:ph type="sldNum" sz="quarter" idx="12"/>
          </p:nvPr>
        </p:nvSpPr>
        <p:spPr/>
        <p:txBody>
          <a:bodyPr/>
          <a:lstStyle/>
          <a:p>
            <a:fld id="{9721B5F7-3030-4DF7-A1B9-3F9AC7D85EA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38A1853-24EC-4A73-ACFD-F5F3B1C0865C}" type="datetime1">
              <a:rPr lang="en-US" smtClean="0"/>
              <a:pPr/>
              <a:t>10/2/2012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Thunder Rose</a:t>
            </a: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721B5F7-3030-4DF7-A1B9-3F9AC7D85EA3}"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u="sng" dirty="0" err="1" smtClean="0">
                <a:latin typeface="Comic Sans MS" pitchFamily="66" charset="0"/>
              </a:rPr>
              <a:t>Stuk’s</a:t>
            </a:r>
            <a:r>
              <a:rPr lang="en-US" u="sng" dirty="0" smtClean="0">
                <a:latin typeface="Comic Sans MS" pitchFamily="66" charset="0"/>
              </a:rPr>
              <a:t> Village</a:t>
            </a:r>
            <a:endParaRPr lang="en-US" u="sng" dirty="0">
              <a:latin typeface="Comic Sans MS" pitchFamily="66" charset="0"/>
            </a:endParaRPr>
          </a:p>
        </p:txBody>
      </p:sp>
      <p:sp>
        <p:nvSpPr>
          <p:cNvPr id="3" name="Subtitle 2"/>
          <p:cNvSpPr>
            <a:spLocks noGrp="1"/>
          </p:cNvSpPr>
          <p:nvPr>
            <p:ph type="subTitle" idx="1"/>
          </p:nvPr>
        </p:nvSpPr>
        <p:spPr/>
        <p:txBody>
          <a:bodyPr/>
          <a:lstStyle/>
          <a:p>
            <a:r>
              <a:rPr lang="en-US" dirty="0" smtClean="0">
                <a:latin typeface="Comic Sans MS" pitchFamily="66" charset="0"/>
              </a:rPr>
              <a:t>Unit 1</a:t>
            </a:r>
          </a:p>
          <a:p>
            <a:r>
              <a:rPr lang="en-US" dirty="0" smtClean="0">
                <a:latin typeface="Comic Sans MS" pitchFamily="66" charset="0"/>
              </a:rPr>
              <a:t>Week 3</a:t>
            </a:r>
            <a:endParaRPr lang="en-US" dirty="0">
              <a:latin typeface="Comic Sans MS" pitchFamily="66" charset="0"/>
            </a:endParaRPr>
          </a:p>
        </p:txBody>
      </p:sp>
      <p:sp>
        <p:nvSpPr>
          <p:cNvPr id="4" name="Footer Placeholder 3"/>
          <p:cNvSpPr>
            <a:spLocks noGrp="1"/>
          </p:cNvSpPr>
          <p:nvPr>
            <p:ph type="ftr" sz="quarter" idx="11"/>
          </p:nvPr>
        </p:nvSpPr>
        <p:spPr/>
        <p:txBody>
          <a:bodyPr/>
          <a:lstStyle/>
          <a:p>
            <a:r>
              <a:rPr lang="en-US" dirty="0" smtClean="0"/>
              <a:t>IOBD- Day 1 G</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latin typeface="Comic Sans MS" pitchFamily="66" charset="0"/>
              </a:rPr>
              <a:t>Toby’s Vacation</a:t>
            </a:r>
            <a:endParaRPr lang="en-US" dirty="0">
              <a:latin typeface="Comic Sans MS" pitchFamily="66" charset="0"/>
            </a:endParaRPr>
          </a:p>
        </p:txBody>
      </p:sp>
      <p:graphicFrame>
        <p:nvGraphicFramePr>
          <p:cNvPr id="4" name="Content Placeholder 3"/>
          <p:cNvGraphicFramePr>
            <a:graphicFrameLocks noGrp="1"/>
          </p:cNvGraphicFramePr>
          <p:nvPr>
            <p:ph idx="1"/>
          </p:nvPr>
        </p:nvGraphicFramePr>
        <p:xfrm>
          <a:off x="1752600" y="1371600"/>
          <a:ext cx="5486400" cy="4851400"/>
        </p:xfrm>
        <a:graphic>
          <a:graphicData uri="http://schemas.openxmlformats.org/drawingml/2006/table">
            <a:tbl>
              <a:tblPr firstRow="1" bandRow="1">
                <a:tableStyleId>{5940675A-B579-460E-94D1-54222C63F5DA}</a:tableStyleId>
              </a:tblPr>
              <a:tblGrid>
                <a:gridCol w="2743200"/>
                <a:gridCol w="2743200"/>
              </a:tblGrid>
              <a:tr h="370840">
                <a:tc>
                  <a:txBody>
                    <a:bodyPr/>
                    <a:lstStyle/>
                    <a:p>
                      <a:pPr algn="ctr"/>
                      <a:r>
                        <a:rPr lang="en-US" dirty="0" smtClean="0"/>
                        <a:t>Santa Cruz</a:t>
                      </a:r>
                      <a:endParaRPr lang="en-US" dirty="0"/>
                    </a:p>
                  </a:txBody>
                  <a:tcPr/>
                </a:tc>
                <a:tc>
                  <a:txBody>
                    <a:bodyPr/>
                    <a:lstStyle/>
                    <a:p>
                      <a:pPr algn="ctr"/>
                      <a:r>
                        <a:rPr lang="en-US" dirty="0" smtClean="0"/>
                        <a:t>San</a:t>
                      </a:r>
                      <a:r>
                        <a:rPr lang="en-US" baseline="0" dirty="0" smtClean="0"/>
                        <a:t> Clemente</a:t>
                      </a:r>
                      <a:endParaRPr lang="en-US" dirty="0"/>
                    </a:p>
                  </a:txBody>
                  <a:tcPr/>
                </a:tc>
              </a:tr>
              <a:tr h="370840">
                <a:tc>
                  <a:txBody>
                    <a:bodyPr/>
                    <a:lstStyle/>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a:p>
                  </a:txBody>
                  <a:tcPr/>
                </a:tc>
                <a:tc>
                  <a:txBody>
                    <a:bodyPr/>
                    <a:lstStyle/>
                    <a:p>
                      <a:endParaRPr lang="en-US" dirty="0"/>
                    </a:p>
                  </a:txBody>
                  <a:tcPr/>
                </a:tc>
              </a:tr>
            </a:tbl>
          </a:graphicData>
        </a:graphic>
      </p:graphicFrame>
      <p:sp>
        <p:nvSpPr>
          <p:cNvPr id="5" name="Footer Placeholder 4"/>
          <p:cNvSpPr>
            <a:spLocks noGrp="1"/>
          </p:cNvSpPr>
          <p:nvPr>
            <p:ph type="ftr" sz="quarter" idx="11"/>
          </p:nvPr>
        </p:nvSpPr>
        <p:spPr/>
        <p:txBody>
          <a:bodyPr/>
          <a:lstStyle/>
          <a:p>
            <a:r>
              <a:rPr lang="en-US" dirty="0" smtClean="0"/>
              <a:t>IOBD- Day 1 Y</a:t>
            </a: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latin typeface="Comic Sans MS" pitchFamily="66" charset="0"/>
              </a:rPr>
              <a:t>Harvesting Medicine</a:t>
            </a:r>
            <a:br>
              <a:rPr lang="en-US" dirty="0" smtClean="0">
                <a:latin typeface="Comic Sans MS" pitchFamily="66" charset="0"/>
              </a:rPr>
            </a:br>
            <a:r>
              <a:rPr lang="en-US" dirty="0" smtClean="0">
                <a:latin typeface="Comic Sans MS" pitchFamily="66" charset="0"/>
              </a:rPr>
              <a:t> on the Hill</a:t>
            </a:r>
            <a:endParaRPr lang="en-US" dirty="0">
              <a:latin typeface="Comic Sans MS" pitchFamily="66" charset="0"/>
            </a:endParaRPr>
          </a:p>
        </p:txBody>
      </p:sp>
      <p:sp>
        <p:nvSpPr>
          <p:cNvPr id="3" name="Subtitle 2"/>
          <p:cNvSpPr>
            <a:spLocks noGrp="1"/>
          </p:cNvSpPr>
          <p:nvPr>
            <p:ph type="subTitle" idx="1"/>
          </p:nvPr>
        </p:nvSpPr>
        <p:spPr/>
        <p:txBody>
          <a:bodyPr/>
          <a:lstStyle/>
          <a:p>
            <a:r>
              <a:rPr lang="en-US" dirty="0" smtClean="0"/>
              <a:t>Unit 1 </a:t>
            </a:r>
          </a:p>
          <a:p>
            <a:r>
              <a:rPr lang="en-US" dirty="0" smtClean="0"/>
              <a:t>Week 3</a:t>
            </a:r>
            <a:endParaRPr lang="en-US" dirty="0"/>
          </a:p>
        </p:txBody>
      </p:sp>
      <p:sp>
        <p:nvSpPr>
          <p:cNvPr id="4" name="Footer Placeholder 3"/>
          <p:cNvSpPr>
            <a:spLocks noGrp="1"/>
          </p:cNvSpPr>
          <p:nvPr>
            <p:ph type="ftr" sz="quarter" idx="11"/>
          </p:nvPr>
        </p:nvSpPr>
        <p:spPr/>
        <p:txBody>
          <a:bodyPr/>
          <a:lstStyle/>
          <a:p>
            <a:r>
              <a:rPr lang="en-US" dirty="0" smtClean="0"/>
              <a:t>IOBD- Day 1 B</a:t>
            </a:r>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57200" y="457200"/>
            <a:ext cx="7391400" cy="5632311"/>
          </a:xfrm>
          <a:prstGeom prst="rect">
            <a:avLst/>
          </a:prstGeom>
        </p:spPr>
        <p:txBody>
          <a:bodyPr wrap="square">
            <a:spAutoFit/>
          </a:bodyPr>
          <a:lstStyle/>
          <a:p>
            <a:r>
              <a:rPr lang="en-US" dirty="0" smtClean="0">
                <a:latin typeface="Comic Sans MS" pitchFamily="66" charset="0"/>
              </a:rPr>
              <a:t>Teacher Slide 1</a:t>
            </a:r>
          </a:p>
          <a:p>
            <a:endParaRPr lang="en-US" dirty="0" smtClean="0">
              <a:latin typeface="Comic Sans MS" pitchFamily="66" charset="0"/>
            </a:endParaRPr>
          </a:p>
          <a:p>
            <a:pPr>
              <a:buFont typeface="Arial" pitchFamily="34" charset="0"/>
              <a:buChar char="•"/>
            </a:pPr>
            <a:r>
              <a:rPr lang="en-US" dirty="0" smtClean="0">
                <a:latin typeface="Comic Sans MS" pitchFamily="66" charset="0"/>
              </a:rPr>
              <a:t>What problem was Red Hawk most worried about? </a:t>
            </a:r>
          </a:p>
          <a:p>
            <a:pPr>
              <a:buFont typeface="Arial" pitchFamily="34" charset="0"/>
              <a:buChar char="•"/>
            </a:pPr>
            <a:r>
              <a:rPr lang="en-US" dirty="0" smtClean="0">
                <a:latin typeface="Comic Sans MS" pitchFamily="66" charset="0"/>
              </a:rPr>
              <a:t>How would you have felt if you were Red Hawk? </a:t>
            </a:r>
          </a:p>
          <a:p>
            <a:pPr>
              <a:buFont typeface="Arial" pitchFamily="34" charset="0"/>
              <a:buChar char="•"/>
            </a:pPr>
            <a:r>
              <a:rPr lang="en-US" dirty="0" smtClean="0">
                <a:latin typeface="Comic Sans MS" pitchFamily="66" charset="0"/>
              </a:rPr>
              <a:t>How would you have solved the problem? </a:t>
            </a:r>
          </a:p>
          <a:p>
            <a:pPr>
              <a:buFont typeface="Arial" pitchFamily="34" charset="0"/>
              <a:buChar char="•"/>
            </a:pPr>
            <a:endParaRPr lang="en-US" dirty="0" smtClean="0">
              <a:latin typeface="Comic Sans MS" pitchFamily="66" charset="0"/>
            </a:endParaRPr>
          </a:p>
          <a:p>
            <a:pPr>
              <a:buFont typeface="Arial" pitchFamily="34" charset="0"/>
              <a:buChar char="•"/>
            </a:pPr>
            <a:r>
              <a:rPr lang="en-US" dirty="0" smtClean="0">
                <a:latin typeface="Comic Sans MS" pitchFamily="66" charset="0"/>
              </a:rPr>
              <a:t>How did the different plants help solve the Chumash’s health problems. </a:t>
            </a:r>
          </a:p>
          <a:p>
            <a:pPr>
              <a:buFont typeface="Arial" pitchFamily="34" charset="0"/>
              <a:buChar char="•"/>
            </a:pPr>
            <a:r>
              <a:rPr lang="en-US" dirty="0" smtClean="0">
                <a:latin typeface="Comic Sans MS" pitchFamily="66" charset="0"/>
              </a:rPr>
              <a:t>How do you think this selection connects to events in the world today? What happens when other cultures meet? </a:t>
            </a:r>
          </a:p>
          <a:p>
            <a:pPr>
              <a:buFont typeface="Arial" pitchFamily="34" charset="0"/>
              <a:buChar char="•"/>
            </a:pPr>
            <a:endParaRPr lang="en-US" dirty="0" smtClean="0">
              <a:latin typeface="Comic Sans MS" pitchFamily="66" charset="0"/>
            </a:endParaRPr>
          </a:p>
          <a:p>
            <a:endParaRPr lang="en-US" dirty="0" smtClean="0">
              <a:latin typeface="Comic Sans MS" pitchFamily="66" charset="0"/>
            </a:endParaRPr>
          </a:p>
          <a:p>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r>
              <a:rPr lang="en-US" dirty="0" smtClean="0">
                <a:latin typeface="Comic Sans MS" pitchFamily="66" charset="0"/>
              </a:rPr>
              <a:t>Harvesting Medicine on the Hill</a:t>
            </a:r>
          </a:p>
        </p:txBody>
      </p:sp>
      <p:sp>
        <p:nvSpPr>
          <p:cNvPr id="3" name="Footer Placeholder 2"/>
          <p:cNvSpPr>
            <a:spLocks noGrp="1"/>
          </p:cNvSpPr>
          <p:nvPr>
            <p:ph type="ftr" sz="quarter" idx="11"/>
          </p:nvPr>
        </p:nvSpPr>
        <p:spPr/>
        <p:txBody>
          <a:bodyPr/>
          <a:lstStyle/>
          <a:p>
            <a:r>
              <a:rPr lang="en-US" dirty="0" smtClean="0"/>
              <a:t>IOBD- Day 1 B</a:t>
            </a:r>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latin typeface="Comic Sans MS" pitchFamily="66" charset="0"/>
              </a:rPr>
              <a:t>Island of the Blue Dolphins</a:t>
            </a:r>
            <a:endParaRPr lang="en-US" dirty="0">
              <a:latin typeface="Comic Sans MS" pitchFamily="66" charset="0"/>
            </a:endParaRPr>
          </a:p>
        </p:txBody>
      </p:sp>
      <p:sp>
        <p:nvSpPr>
          <p:cNvPr id="3" name="Subtitle 2"/>
          <p:cNvSpPr>
            <a:spLocks noGrp="1"/>
          </p:cNvSpPr>
          <p:nvPr>
            <p:ph type="subTitle" idx="1"/>
          </p:nvPr>
        </p:nvSpPr>
        <p:spPr/>
        <p:txBody>
          <a:bodyPr/>
          <a:lstStyle/>
          <a:p>
            <a:r>
              <a:rPr lang="en-US" dirty="0" smtClean="0"/>
              <a:t>Unit 1</a:t>
            </a:r>
          </a:p>
          <a:p>
            <a:r>
              <a:rPr lang="en-US" dirty="0" smtClean="0"/>
              <a:t>Story 3</a:t>
            </a:r>
          </a:p>
        </p:txBody>
      </p:sp>
      <p:sp>
        <p:nvSpPr>
          <p:cNvPr id="4" name="Footer Placeholder 3"/>
          <p:cNvSpPr>
            <a:spLocks noGrp="1"/>
          </p:cNvSpPr>
          <p:nvPr>
            <p:ph type="ftr" sz="quarter" idx="11"/>
          </p:nvPr>
        </p:nvSpPr>
        <p:spPr/>
        <p:txBody>
          <a:bodyPr/>
          <a:lstStyle/>
          <a:p>
            <a:r>
              <a:rPr lang="en-US" dirty="0" smtClean="0"/>
              <a:t>IOBD- Day 2</a:t>
            </a:r>
            <a:endParaRPr lang="en-US"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nvGraphicFramePr>
        <p:xfrm>
          <a:off x="152400" y="838200"/>
          <a:ext cx="8839200" cy="4953000"/>
        </p:xfrm>
        <a:graphic>
          <a:graphicData uri="http://schemas.openxmlformats.org/drawingml/2006/table">
            <a:tbl>
              <a:tblPr firstRow="1" bandRow="1">
                <a:tableStyleId>{5940675A-B579-460E-94D1-54222C63F5DA}</a:tableStyleId>
              </a:tblPr>
              <a:tblGrid>
                <a:gridCol w="2946400"/>
                <a:gridCol w="2946400"/>
                <a:gridCol w="2946400"/>
              </a:tblGrid>
              <a:tr h="1651000">
                <a:tc>
                  <a:txBody>
                    <a:bodyPr/>
                    <a:lstStyle/>
                    <a:p>
                      <a:pPr algn="ctr"/>
                      <a:r>
                        <a:rPr lang="en-US" sz="5400" dirty="0" smtClean="0">
                          <a:latin typeface="Comic Sans MS" pitchFamily="66" charset="0"/>
                        </a:rPr>
                        <a:t>gnawed</a:t>
                      </a:r>
                      <a:endParaRPr lang="en-US" sz="5400" dirty="0">
                        <a:latin typeface="Comic Sans MS" pitchFamily="66" charset="0"/>
                      </a:endParaRPr>
                    </a:p>
                  </a:txBody>
                  <a:tcPr/>
                </a:tc>
                <a:tc>
                  <a:txBody>
                    <a:bodyPr/>
                    <a:lstStyle/>
                    <a:p>
                      <a:pPr algn="ctr"/>
                      <a:r>
                        <a:rPr lang="en-US" sz="4800" dirty="0" smtClean="0">
                          <a:latin typeface="Comic Sans MS" pitchFamily="66" charset="0"/>
                        </a:rPr>
                        <a:t>headland</a:t>
                      </a:r>
                      <a:endParaRPr lang="en-US" sz="4800" dirty="0">
                        <a:latin typeface="Comic Sans MS" pitchFamily="66" charset="0"/>
                      </a:endParaRPr>
                    </a:p>
                  </a:txBody>
                  <a:tcPr/>
                </a:tc>
                <a:tc>
                  <a:txBody>
                    <a:bodyPr/>
                    <a:lstStyle/>
                    <a:p>
                      <a:pPr algn="ctr"/>
                      <a:r>
                        <a:rPr lang="en-US" sz="6000" dirty="0" smtClean="0">
                          <a:latin typeface="Comic Sans MS" pitchFamily="66" charset="0"/>
                        </a:rPr>
                        <a:t>kelp</a:t>
                      </a:r>
                      <a:endParaRPr lang="en-US" sz="6000" dirty="0">
                        <a:latin typeface="Comic Sans MS" pitchFamily="66" charset="0"/>
                      </a:endParaRPr>
                    </a:p>
                  </a:txBody>
                  <a:tcPr/>
                </a:tc>
              </a:tr>
              <a:tr h="1651000">
                <a:tc>
                  <a:txBody>
                    <a:bodyPr/>
                    <a:lstStyle/>
                    <a:p>
                      <a:pPr algn="ctr"/>
                      <a:r>
                        <a:rPr lang="en-US" sz="7200" dirty="0" smtClean="0">
                          <a:latin typeface="Comic Sans MS" pitchFamily="66" charset="0"/>
                        </a:rPr>
                        <a:t>lair</a:t>
                      </a:r>
                      <a:endParaRPr lang="en-US" sz="7200" dirty="0">
                        <a:latin typeface="Comic Sans MS" pitchFamily="66" charset="0"/>
                      </a:endParaRPr>
                    </a:p>
                  </a:txBody>
                  <a:tcPr/>
                </a:tc>
                <a:tc>
                  <a:txBody>
                    <a:bodyPr/>
                    <a:lstStyle/>
                    <a:p>
                      <a:pPr algn="ctr"/>
                      <a:r>
                        <a:rPr lang="en-US" sz="7200" dirty="0" smtClean="0">
                          <a:latin typeface="Comic Sans MS" pitchFamily="66" charset="0"/>
                        </a:rPr>
                        <a:t>ravine</a:t>
                      </a:r>
                      <a:endParaRPr lang="en-US" sz="7200" dirty="0">
                        <a:latin typeface="Comic Sans MS" pitchFamily="66" charset="0"/>
                      </a:endParaRPr>
                    </a:p>
                  </a:txBody>
                  <a:tcPr/>
                </a:tc>
                <a:tc>
                  <a:txBody>
                    <a:bodyPr/>
                    <a:lstStyle/>
                    <a:p>
                      <a:pPr algn="ctr"/>
                      <a:r>
                        <a:rPr lang="en-US" sz="5400" dirty="0" smtClean="0">
                          <a:latin typeface="Comic Sans MS" pitchFamily="66" charset="0"/>
                        </a:rPr>
                        <a:t>shellfish</a:t>
                      </a:r>
                      <a:endParaRPr lang="en-US" sz="5400" dirty="0">
                        <a:latin typeface="Comic Sans MS" pitchFamily="66" charset="0"/>
                      </a:endParaRPr>
                    </a:p>
                  </a:txBody>
                  <a:tcPr/>
                </a:tc>
              </a:tr>
              <a:tr h="1651000">
                <a:tc>
                  <a:txBody>
                    <a:bodyPr/>
                    <a:lstStyle/>
                    <a:p>
                      <a:pPr algn="ctr"/>
                      <a:r>
                        <a:rPr lang="en-US" sz="7200" dirty="0" smtClean="0">
                          <a:latin typeface="Comic Sans MS" pitchFamily="66" charset="0"/>
                        </a:rPr>
                        <a:t>sinew</a:t>
                      </a:r>
                      <a:endParaRPr lang="en-US" sz="7200" dirty="0">
                        <a:latin typeface="Comic Sans MS" pitchFamily="66" charset="0"/>
                      </a:endParaRPr>
                    </a:p>
                  </a:txBody>
                  <a:tcPr/>
                </a:tc>
                <a:tc>
                  <a:txBody>
                    <a:bodyPr/>
                    <a:lstStyle/>
                    <a:p>
                      <a:pPr algn="ctr"/>
                      <a:r>
                        <a:rPr lang="en-US" sz="5400" dirty="0" smtClean="0">
                          <a:latin typeface="Comic Sans MS" pitchFamily="66" charset="0"/>
                        </a:rPr>
                        <a:t>thieving</a:t>
                      </a:r>
                      <a:endParaRPr lang="en-US" sz="5400" dirty="0">
                        <a:latin typeface="Comic Sans MS" pitchFamily="66" charset="0"/>
                      </a:endParaRPr>
                    </a:p>
                  </a:txBody>
                  <a:tcPr/>
                </a:tc>
                <a:tc>
                  <a:txBody>
                    <a:bodyPr/>
                    <a:lstStyle/>
                    <a:p>
                      <a:pPr algn="ctr"/>
                      <a:r>
                        <a:rPr lang="en-US" sz="7200" dirty="0" smtClean="0">
                          <a:latin typeface="Comic Sans MS" pitchFamily="66" charset="0"/>
                        </a:rPr>
                        <a:t>veins</a:t>
                      </a:r>
                      <a:endParaRPr lang="en-US" sz="7200" dirty="0">
                        <a:latin typeface="Comic Sans MS" pitchFamily="66" charset="0"/>
                      </a:endParaRPr>
                    </a:p>
                  </a:txBody>
                  <a:tcPr/>
                </a:tc>
              </a:tr>
            </a:tbl>
          </a:graphicData>
        </a:graphic>
      </p:graphicFrame>
      <p:sp>
        <p:nvSpPr>
          <p:cNvPr id="5" name="Footer Placeholder 4"/>
          <p:cNvSpPr>
            <a:spLocks noGrp="1"/>
          </p:cNvSpPr>
          <p:nvPr>
            <p:ph type="ftr" sz="quarter" idx="11"/>
          </p:nvPr>
        </p:nvSpPr>
        <p:spPr/>
        <p:txBody>
          <a:bodyPr/>
          <a:lstStyle/>
          <a:p>
            <a:r>
              <a:rPr lang="en-US" dirty="0" smtClean="0"/>
              <a:t>Thunder Rose- Day 2</a:t>
            </a:r>
            <a:endParaRPr lang="en-US" dirty="0"/>
          </a:p>
        </p:txBody>
      </p:sp>
      <p:sp>
        <p:nvSpPr>
          <p:cNvPr id="6" name="TextBox 5"/>
          <p:cNvSpPr txBox="1"/>
          <p:nvPr/>
        </p:nvSpPr>
        <p:spPr>
          <a:xfrm>
            <a:off x="381000" y="304800"/>
            <a:ext cx="1704634" cy="369332"/>
          </a:xfrm>
          <a:prstGeom prst="rect">
            <a:avLst/>
          </a:prstGeom>
          <a:noFill/>
        </p:spPr>
        <p:txBody>
          <a:bodyPr wrap="none" rtlCol="0">
            <a:spAutoFit/>
          </a:bodyPr>
          <a:lstStyle/>
          <a:p>
            <a:r>
              <a:rPr lang="en-US" dirty="0" smtClean="0"/>
              <a:t>Teacher Slide 1: </a:t>
            </a:r>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nvGraphicFramePr>
        <p:xfrm>
          <a:off x="152400" y="838200"/>
          <a:ext cx="8839200" cy="4953000"/>
        </p:xfrm>
        <a:graphic>
          <a:graphicData uri="http://schemas.openxmlformats.org/drawingml/2006/table">
            <a:tbl>
              <a:tblPr firstRow="1" bandRow="1">
                <a:tableStyleId>{5940675A-B579-460E-94D1-54222C63F5DA}</a:tableStyleId>
              </a:tblPr>
              <a:tblGrid>
                <a:gridCol w="2946400"/>
                <a:gridCol w="2946400"/>
                <a:gridCol w="2946400"/>
              </a:tblGrid>
              <a:tr h="1651000">
                <a:tc>
                  <a:txBody>
                    <a:bodyPr/>
                    <a:lstStyle/>
                    <a:p>
                      <a:pPr algn="ctr"/>
                      <a:r>
                        <a:rPr lang="en-US" sz="5400" dirty="0" smtClean="0">
                          <a:latin typeface="Comic Sans MS" pitchFamily="66" charset="0"/>
                        </a:rPr>
                        <a:t>gnawed</a:t>
                      </a:r>
                      <a:endParaRPr lang="en-US" sz="5400" dirty="0">
                        <a:latin typeface="Comic Sans MS" pitchFamily="66" charset="0"/>
                      </a:endParaRPr>
                    </a:p>
                  </a:txBody>
                  <a:tcPr/>
                </a:tc>
                <a:tc>
                  <a:txBody>
                    <a:bodyPr/>
                    <a:lstStyle/>
                    <a:p>
                      <a:pPr algn="ctr"/>
                      <a:r>
                        <a:rPr lang="en-US" sz="4800" dirty="0" smtClean="0">
                          <a:latin typeface="Comic Sans MS" pitchFamily="66" charset="0"/>
                        </a:rPr>
                        <a:t>headland</a:t>
                      </a:r>
                      <a:endParaRPr lang="en-US" sz="4800" dirty="0">
                        <a:latin typeface="Comic Sans MS" pitchFamily="66" charset="0"/>
                      </a:endParaRPr>
                    </a:p>
                  </a:txBody>
                  <a:tcPr/>
                </a:tc>
                <a:tc>
                  <a:txBody>
                    <a:bodyPr/>
                    <a:lstStyle/>
                    <a:p>
                      <a:pPr algn="ctr"/>
                      <a:r>
                        <a:rPr lang="en-US" sz="6000" dirty="0" smtClean="0">
                          <a:latin typeface="Comic Sans MS" pitchFamily="66" charset="0"/>
                        </a:rPr>
                        <a:t>kelp</a:t>
                      </a:r>
                      <a:endParaRPr lang="en-US" sz="6000" dirty="0">
                        <a:latin typeface="Comic Sans MS" pitchFamily="66" charset="0"/>
                      </a:endParaRPr>
                    </a:p>
                  </a:txBody>
                  <a:tcPr/>
                </a:tc>
              </a:tr>
              <a:tr h="1651000">
                <a:tc>
                  <a:txBody>
                    <a:bodyPr/>
                    <a:lstStyle/>
                    <a:p>
                      <a:pPr algn="ctr"/>
                      <a:r>
                        <a:rPr lang="en-US" sz="7200" dirty="0" smtClean="0">
                          <a:latin typeface="Comic Sans MS" pitchFamily="66" charset="0"/>
                        </a:rPr>
                        <a:t>lair</a:t>
                      </a:r>
                      <a:endParaRPr lang="en-US" sz="7200" dirty="0">
                        <a:latin typeface="Comic Sans MS" pitchFamily="66" charset="0"/>
                      </a:endParaRPr>
                    </a:p>
                  </a:txBody>
                  <a:tcPr/>
                </a:tc>
                <a:tc>
                  <a:txBody>
                    <a:bodyPr/>
                    <a:lstStyle/>
                    <a:p>
                      <a:pPr algn="ctr"/>
                      <a:r>
                        <a:rPr lang="en-US" sz="7200" dirty="0" smtClean="0">
                          <a:latin typeface="Comic Sans MS" pitchFamily="66" charset="0"/>
                        </a:rPr>
                        <a:t>ravine</a:t>
                      </a:r>
                      <a:endParaRPr lang="en-US" sz="7200" dirty="0">
                        <a:latin typeface="Comic Sans MS" pitchFamily="66" charset="0"/>
                      </a:endParaRPr>
                    </a:p>
                  </a:txBody>
                  <a:tcPr/>
                </a:tc>
                <a:tc>
                  <a:txBody>
                    <a:bodyPr/>
                    <a:lstStyle/>
                    <a:p>
                      <a:pPr algn="ctr"/>
                      <a:r>
                        <a:rPr lang="en-US" sz="5400" dirty="0" smtClean="0">
                          <a:latin typeface="Comic Sans MS" pitchFamily="66" charset="0"/>
                        </a:rPr>
                        <a:t>shellfish</a:t>
                      </a:r>
                      <a:endParaRPr lang="en-US" sz="5400" dirty="0">
                        <a:latin typeface="Comic Sans MS" pitchFamily="66" charset="0"/>
                      </a:endParaRPr>
                    </a:p>
                  </a:txBody>
                  <a:tcPr/>
                </a:tc>
              </a:tr>
              <a:tr h="1651000">
                <a:tc>
                  <a:txBody>
                    <a:bodyPr/>
                    <a:lstStyle/>
                    <a:p>
                      <a:pPr algn="ctr"/>
                      <a:r>
                        <a:rPr lang="en-US" sz="7200" dirty="0" smtClean="0">
                          <a:latin typeface="Comic Sans MS" pitchFamily="66" charset="0"/>
                        </a:rPr>
                        <a:t>sinew</a:t>
                      </a:r>
                      <a:endParaRPr lang="en-US" sz="7200" dirty="0">
                        <a:latin typeface="Comic Sans MS" pitchFamily="66" charset="0"/>
                      </a:endParaRPr>
                    </a:p>
                  </a:txBody>
                  <a:tcPr/>
                </a:tc>
                <a:tc>
                  <a:txBody>
                    <a:bodyPr/>
                    <a:lstStyle/>
                    <a:p>
                      <a:pPr algn="ctr"/>
                      <a:r>
                        <a:rPr lang="en-US" sz="5400" dirty="0" smtClean="0">
                          <a:latin typeface="Comic Sans MS" pitchFamily="66" charset="0"/>
                        </a:rPr>
                        <a:t>thieving</a:t>
                      </a:r>
                      <a:endParaRPr lang="en-US" sz="5400" dirty="0">
                        <a:latin typeface="Comic Sans MS" pitchFamily="66" charset="0"/>
                      </a:endParaRPr>
                    </a:p>
                  </a:txBody>
                  <a:tcPr/>
                </a:tc>
                <a:tc>
                  <a:txBody>
                    <a:bodyPr/>
                    <a:lstStyle/>
                    <a:p>
                      <a:pPr algn="ctr"/>
                      <a:r>
                        <a:rPr lang="en-US" sz="7200" dirty="0" smtClean="0">
                          <a:latin typeface="Comic Sans MS" pitchFamily="66" charset="0"/>
                        </a:rPr>
                        <a:t>veins</a:t>
                      </a:r>
                      <a:endParaRPr lang="en-US" sz="7200" dirty="0">
                        <a:latin typeface="Comic Sans MS" pitchFamily="66" charset="0"/>
                      </a:endParaRPr>
                    </a:p>
                  </a:txBody>
                  <a:tcPr/>
                </a:tc>
              </a:tr>
            </a:tbl>
          </a:graphicData>
        </a:graphic>
      </p:graphicFrame>
      <p:sp>
        <p:nvSpPr>
          <p:cNvPr id="5" name="Footer Placeholder 4"/>
          <p:cNvSpPr>
            <a:spLocks noGrp="1"/>
          </p:cNvSpPr>
          <p:nvPr>
            <p:ph type="ftr" sz="quarter" idx="11"/>
          </p:nvPr>
        </p:nvSpPr>
        <p:spPr/>
        <p:txBody>
          <a:bodyPr/>
          <a:lstStyle/>
          <a:p>
            <a:r>
              <a:rPr lang="en-US" dirty="0" smtClean="0"/>
              <a:t>IOBD- Day 2</a:t>
            </a:r>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85800" y="609600"/>
            <a:ext cx="8493864" cy="5078313"/>
          </a:xfrm>
          <a:prstGeom prst="rect">
            <a:avLst/>
          </a:prstGeom>
          <a:noFill/>
        </p:spPr>
        <p:txBody>
          <a:bodyPr wrap="none" rtlCol="0">
            <a:spAutoFit/>
          </a:bodyPr>
          <a:lstStyle/>
          <a:p>
            <a:r>
              <a:rPr lang="en-US" dirty="0" smtClean="0"/>
              <a:t>Teacher Slide 2</a:t>
            </a:r>
          </a:p>
          <a:p>
            <a:endParaRPr lang="en-US" dirty="0" smtClean="0"/>
          </a:p>
          <a:p>
            <a:r>
              <a:rPr lang="en-US" dirty="0" smtClean="0"/>
              <a:t>First look for meaningful parts. If I see a part I know, such as –</a:t>
            </a:r>
            <a:r>
              <a:rPr lang="en-US" dirty="0" err="1" smtClean="0"/>
              <a:t>ed</a:t>
            </a:r>
            <a:r>
              <a:rPr lang="en-US" dirty="0" smtClean="0"/>
              <a:t> or –</a:t>
            </a:r>
            <a:r>
              <a:rPr lang="en-US" dirty="0" err="1" smtClean="0"/>
              <a:t>ing</a:t>
            </a:r>
            <a:r>
              <a:rPr lang="en-US" dirty="0" smtClean="0"/>
              <a:t>, then I look for a</a:t>
            </a:r>
          </a:p>
          <a:p>
            <a:r>
              <a:rPr lang="en-US" dirty="0" smtClean="0"/>
              <a:t>Base word. </a:t>
            </a:r>
          </a:p>
          <a:p>
            <a:endParaRPr lang="en-US" dirty="0" smtClean="0"/>
          </a:p>
          <a:p>
            <a:r>
              <a:rPr lang="en-US" dirty="0" smtClean="0"/>
              <a:t>I see a chunk at the beginning of the word: </a:t>
            </a:r>
            <a:r>
              <a:rPr lang="en-US" dirty="0" err="1" smtClean="0"/>
              <a:t>shel</a:t>
            </a:r>
            <a:r>
              <a:rPr lang="en-US" dirty="0" smtClean="0"/>
              <a:t>. </a:t>
            </a:r>
          </a:p>
          <a:p>
            <a:endParaRPr lang="en-US" dirty="0" smtClean="0"/>
          </a:p>
          <a:p>
            <a:r>
              <a:rPr lang="en-US" dirty="0" smtClean="0"/>
              <a:t>I see another part: ter. </a:t>
            </a:r>
          </a:p>
          <a:p>
            <a:endParaRPr lang="en-US" dirty="0" smtClean="0"/>
          </a:p>
          <a:p>
            <a:r>
              <a:rPr lang="en-US" dirty="0" smtClean="0"/>
              <a:t>I put the parts together: </a:t>
            </a:r>
            <a:r>
              <a:rPr lang="en-US" dirty="0" err="1" smtClean="0"/>
              <a:t>shel</a:t>
            </a:r>
            <a:r>
              <a:rPr lang="en-US" dirty="0" smtClean="0"/>
              <a:t>  </a:t>
            </a:r>
            <a:r>
              <a:rPr lang="en-US" dirty="0" err="1" smtClean="0"/>
              <a:t>ter</a:t>
            </a:r>
            <a:r>
              <a:rPr lang="en-US" dirty="0" smtClean="0"/>
              <a:t>  </a:t>
            </a:r>
          </a:p>
          <a:p>
            <a:endParaRPr lang="en-US" dirty="0" smtClean="0"/>
          </a:p>
          <a:p>
            <a:r>
              <a:rPr lang="en-US" dirty="0" smtClean="0"/>
              <a:t>I know the word “shelter” then I add the suffix </a:t>
            </a:r>
            <a:r>
              <a:rPr lang="en-US" dirty="0" err="1" smtClean="0"/>
              <a:t>bac</a:t>
            </a:r>
            <a:r>
              <a:rPr lang="en-US" dirty="0" smtClean="0"/>
              <a:t>. </a:t>
            </a:r>
          </a:p>
          <a:p>
            <a:endParaRPr lang="en-US" dirty="0" smtClean="0"/>
          </a:p>
          <a:p>
            <a:r>
              <a:rPr lang="en-US" dirty="0" smtClean="0"/>
              <a:t>I say it fast to make the word “sheltered”. </a:t>
            </a:r>
          </a:p>
          <a:p>
            <a:endParaRPr lang="en-US" dirty="0" smtClean="0"/>
          </a:p>
          <a:p>
            <a:r>
              <a:rPr lang="en-US" dirty="0" smtClean="0"/>
              <a:t>Let’s practice with a few more…</a:t>
            </a:r>
          </a:p>
          <a:p>
            <a:endParaRPr lang="en-US" dirty="0" smtClean="0"/>
          </a:p>
          <a:p>
            <a:endParaRPr lang="en-US" dirty="0"/>
          </a:p>
        </p:txBody>
      </p:sp>
      <p:sp>
        <p:nvSpPr>
          <p:cNvPr id="3" name="Footer Placeholder 2"/>
          <p:cNvSpPr>
            <a:spLocks noGrp="1"/>
          </p:cNvSpPr>
          <p:nvPr>
            <p:ph type="ftr" sz="quarter" idx="11"/>
          </p:nvPr>
        </p:nvSpPr>
        <p:spPr/>
        <p:txBody>
          <a:bodyPr/>
          <a:lstStyle/>
          <a:p>
            <a:r>
              <a:rPr lang="en-US" dirty="0" smtClean="0"/>
              <a:t>IOBD- Day 2</a:t>
            </a:r>
            <a:endParaRPr lang="en-US"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5715000" y="1828800"/>
            <a:ext cx="2057400" cy="2057400"/>
          </a:xfrm>
          <a:prstGeom prst="rect">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en-US"/>
          </a:p>
        </p:txBody>
      </p:sp>
      <p:sp>
        <p:nvSpPr>
          <p:cNvPr id="3" name="TextBox 2"/>
          <p:cNvSpPr txBox="1"/>
          <p:nvPr/>
        </p:nvSpPr>
        <p:spPr>
          <a:xfrm>
            <a:off x="3200400" y="1828800"/>
            <a:ext cx="2310248" cy="1569660"/>
          </a:xfrm>
          <a:prstGeom prst="rect">
            <a:avLst/>
          </a:prstGeom>
          <a:noFill/>
        </p:spPr>
        <p:txBody>
          <a:bodyPr wrap="none" rtlCol="0">
            <a:spAutoFit/>
          </a:bodyPr>
          <a:lstStyle/>
          <a:p>
            <a:r>
              <a:rPr lang="en-US" sz="9600" dirty="0" err="1" smtClean="0">
                <a:latin typeface="Comic Sans MS" pitchFamily="66" charset="0"/>
              </a:rPr>
              <a:t>ter</a:t>
            </a:r>
            <a:r>
              <a:rPr lang="en-US" sz="9600" dirty="0" smtClean="0"/>
              <a:t> </a:t>
            </a:r>
            <a:endParaRPr lang="en-US" sz="9600" dirty="0"/>
          </a:p>
        </p:txBody>
      </p:sp>
      <p:sp>
        <p:nvSpPr>
          <p:cNvPr id="4" name="TextBox 3"/>
          <p:cNvSpPr txBox="1"/>
          <p:nvPr/>
        </p:nvSpPr>
        <p:spPr>
          <a:xfrm>
            <a:off x="5638800" y="1828800"/>
            <a:ext cx="1582484" cy="1569660"/>
          </a:xfrm>
          <a:prstGeom prst="rect">
            <a:avLst/>
          </a:prstGeom>
          <a:noFill/>
        </p:spPr>
        <p:txBody>
          <a:bodyPr wrap="none" rtlCol="0">
            <a:spAutoFit/>
          </a:bodyPr>
          <a:lstStyle/>
          <a:p>
            <a:r>
              <a:rPr lang="en-US" sz="9600" dirty="0" err="1" smtClean="0">
                <a:latin typeface="Comic Sans MS" pitchFamily="66" charset="0"/>
              </a:rPr>
              <a:t>ed</a:t>
            </a:r>
            <a:endParaRPr lang="en-US" sz="9600" dirty="0">
              <a:latin typeface="Comic Sans MS" pitchFamily="66" charset="0"/>
            </a:endParaRPr>
          </a:p>
        </p:txBody>
      </p:sp>
      <p:sp>
        <p:nvSpPr>
          <p:cNvPr id="5" name="Rectangle 4"/>
          <p:cNvSpPr/>
          <p:nvPr/>
        </p:nvSpPr>
        <p:spPr>
          <a:xfrm>
            <a:off x="609600" y="1845182"/>
            <a:ext cx="3114675" cy="1569660"/>
          </a:xfrm>
          <a:prstGeom prst="rect">
            <a:avLst/>
          </a:prstGeom>
        </p:spPr>
        <p:txBody>
          <a:bodyPr wrap="square">
            <a:spAutoFit/>
          </a:bodyPr>
          <a:lstStyle/>
          <a:p>
            <a:pPr lvl="0"/>
            <a:r>
              <a:rPr lang="en-US" sz="9600" dirty="0" err="1" smtClean="0">
                <a:solidFill>
                  <a:prstClr val="black"/>
                </a:solidFill>
                <a:latin typeface="Comic Sans MS" pitchFamily="66" charset="0"/>
              </a:rPr>
              <a:t>shel</a:t>
            </a:r>
            <a:endParaRPr lang="en-US" sz="9600" dirty="0">
              <a:solidFill>
                <a:prstClr val="black"/>
              </a:solidFill>
              <a:latin typeface="Comic Sans MS" pitchFamily="66" charset="0"/>
            </a:endParaRPr>
          </a:p>
        </p:txBody>
      </p:sp>
      <p:cxnSp>
        <p:nvCxnSpPr>
          <p:cNvPr id="8" name="Straight Arrow Connector 7"/>
          <p:cNvCxnSpPr/>
          <p:nvPr/>
        </p:nvCxnSpPr>
        <p:spPr>
          <a:xfrm>
            <a:off x="762000" y="3429000"/>
            <a:ext cx="4572000" cy="1588"/>
          </a:xfrm>
          <a:prstGeom prst="straightConnector1">
            <a:avLst/>
          </a:prstGeom>
          <a:ln w="76200">
            <a:tailEnd type="arrow"/>
          </a:ln>
        </p:spPr>
        <p:style>
          <a:lnRef idx="1">
            <a:schemeClr val="dk1"/>
          </a:lnRef>
          <a:fillRef idx="0">
            <a:schemeClr val="dk1"/>
          </a:fillRef>
          <a:effectRef idx="0">
            <a:schemeClr val="dk1"/>
          </a:effectRef>
          <a:fontRef idx="minor">
            <a:schemeClr val="tx1"/>
          </a:fontRef>
        </p:style>
      </p:cxnSp>
      <p:sp>
        <p:nvSpPr>
          <p:cNvPr id="9" name="Footer Placeholder 8"/>
          <p:cNvSpPr>
            <a:spLocks noGrp="1"/>
          </p:cNvSpPr>
          <p:nvPr>
            <p:ph type="ftr" sz="quarter" idx="11"/>
          </p:nvPr>
        </p:nvSpPr>
        <p:spPr/>
        <p:txBody>
          <a:bodyPr/>
          <a:lstStyle/>
          <a:p>
            <a:r>
              <a:rPr lang="en-US" dirty="0" smtClean="0"/>
              <a:t>IOBD- Day 2</a:t>
            </a:r>
            <a:endParaRPr lang="en-US"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5638800" y="685800"/>
            <a:ext cx="2209800" cy="1752600"/>
          </a:xfrm>
          <a:prstGeom prst="rect">
            <a:avLst/>
          </a:prstGeom>
        </p:spPr>
        <p:style>
          <a:lnRef idx="2">
            <a:schemeClr val="dk1"/>
          </a:lnRef>
          <a:fillRef idx="1">
            <a:schemeClr val="lt1"/>
          </a:fillRef>
          <a:effectRef idx="0">
            <a:schemeClr val="dk1"/>
          </a:effectRef>
          <a:fontRef idx="minor">
            <a:schemeClr val="dk1"/>
          </a:fontRef>
        </p:style>
        <p:txBody>
          <a:bodyPr rtlCol="0" anchor="ctr"/>
          <a:lstStyle/>
          <a:p>
            <a:pPr algn="ctr"/>
            <a:r>
              <a:rPr lang="en-US" sz="9600" dirty="0" err="1" smtClean="0">
                <a:latin typeface="Comic Sans MS" pitchFamily="66" charset="0"/>
              </a:rPr>
              <a:t>ish</a:t>
            </a:r>
            <a:endParaRPr lang="en-US" sz="9600" dirty="0">
              <a:latin typeface="Comic Sans MS" pitchFamily="66" charset="0"/>
            </a:endParaRPr>
          </a:p>
        </p:txBody>
      </p:sp>
      <p:sp>
        <p:nvSpPr>
          <p:cNvPr id="2" name="TextBox 1"/>
          <p:cNvSpPr txBox="1"/>
          <p:nvPr/>
        </p:nvSpPr>
        <p:spPr>
          <a:xfrm>
            <a:off x="1905000" y="762000"/>
            <a:ext cx="3435556" cy="1569660"/>
          </a:xfrm>
          <a:prstGeom prst="rect">
            <a:avLst/>
          </a:prstGeom>
          <a:noFill/>
        </p:spPr>
        <p:txBody>
          <a:bodyPr wrap="none" rtlCol="0">
            <a:spAutoFit/>
          </a:bodyPr>
          <a:lstStyle/>
          <a:p>
            <a:r>
              <a:rPr lang="en-US" sz="9600" dirty="0" err="1" smtClean="0">
                <a:latin typeface="Comic Sans MS" pitchFamily="66" charset="0"/>
              </a:rPr>
              <a:t>brack</a:t>
            </a:r>
            <a:endParaRPr lang="en-US" sz="9600" dirty="0">
              <a:latin typeface="Comic Sans MS" pitchFamily="66" charset="0"/>
            </a:endParaRPr>
          </a:p>
        </p:txBody>
      </p:sp>
      <p:sp>
        <p:nvSpPr>
          <p:cNvPr id="3" name="TextBox 2"/>
          <p:cNvSpPr txBox="1"/>
          <p:nvPr/>
        </p:nvSpPr>
        <p:spPr>
          <a:xfrm>
            <a:off x="2209800" y="3352800"/>
            <a:ext cx="4964821" cy="1569660"/>
          </a:xfrm>
          <a:prstGeom prst="rect">
            <a:avLst/>
          </a:prstGeom>
          <a:noFill/>
        </p:spPr>
        <p:txBody>
          <a:bodyPr wrap="none" rtlCol="0">
            <a:spAutoFit/>
          </a:bodyPr>
          <a:lstStyle/>
          <a:p>
            <a:r>
              <a:rPr lang="en-US" sz="9600" dirty="0" err="1" smtClean="0">
                <a:latin typeface="Comic Sans MS" pitchFamily="66" charset="0"/>
              </a:rPr>
              <a:t>sandspit</a:t>
            </a:r>
            <a:endParaRPr lang="en-US" sz="9600" dirty="0">
              <a:latin typeface="Comic Sans MS" pitchFamily="66" charset="0"/>
            </a:endParaRPr>
          </a:p>
        </p:txBody>
      </p:sp>
      <p:cxnSp>
        <p:nvCxnSpPr>
          <p:cNvPr id="6" name="Straight Arrow Connector 5"/>
          <p:cNvCxnSpPr/>
          <p:nvPr/>
        </p:nvCxnSpPr>
        <p:spPr>
          <a:xfrm>
            <a:off x="1600200" y="2286000"/>
            <a:ext cx="4038600" cy="1588"/>
          </a:xfrm>
          <a:prstGeom prst="straightConnector1">
            <a:avLst/>
          </a:prstGeom>
          <a:ln w="57150">
            <a:tailEnd type="arrow"/>
          </a:ln>
        </p:spPr>
        <p:style>
          <a:lnRef idx="1">
            <a:schemeClr val="dk1"/>
          </a:lnRef>
          <a:fillRef idx="0">
            <a:schemeClr val="dk1"/>
          </a:fillRef>
          <a:effectRef idx="0">
            <a:schemeClr val="dk1"/>
          </a:effectRef>
          <a:fontRef idx="minor">
            <a:schemeClr val="tx1"/>
          </a:fontRef>
        </p:style>
      </p:cxnSp>
      <p:sp>
        <p:nvSpPr>
          <p:cNvPr id="7" name="Footer Placeholder 6"/>
          <p:cNvSpPr>
            <a:spLocks noGrp="1"/>
          </p:cNvSpPr>
          <p:nvPr>
            <p:ph type="ftr" sz="quarter" idx="11"/>
          </p:nvPr>
        </p:nvSpPr>
        <p:spPr/>
        <p:txBody>
          <a:bodyPr/>
          <a:lstStyle/>
          <a:p>
            <a:r>
              <a:rPr lang="en-US" dirty="0" smtClean="0"/>
              <a:t>IOBD- Day 2</a:t>
            </a:r>
            <a:endParaRPr lang="en-US"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04800" y="228600"/>
            <a:ext cx="6019800" cy="5262979"/>
          </a:xfrm>
          <a:prstGeom prst="rect">
            <a:avLst/>
          </a:prstGeom>
          <a:noFill/>
        </p:spPr>
        <p:txBody>
          <a:bodyPr wrap="square" rtlCol="0">
            <a:spAutoFit/>
          </a:bodyPr>
          <a:lstStyle/>
          <a:p>
            <a:r>
              <a:rPr lang="en-US" sz="9600" dirty="0" smtClean="0"/>
              <a:t>hollow</a:t>
            </a:r>
          </a:p>
          <a:p>
            <a:endParaRPr lang="en-US" sz="2800" dirty="0" smtClean="0"/>
          </a:p>
          <a:p>
            <a:r>
              <a:rPr lang="en-US" sz="9600" dirty="0" smtClean="0"/>
              <a:t>utensils</a:t>
            </a:r>
          </a:p>
          <a:p>
            <a:endParaRPr lang="en-US" sz="2000" dirty="0" smtClean="0"/>
          </a:p>
          <a:p>
            <a:r>
              <a:rPr lang="en-US" sz="9600" dirty="0" smtClean="0"/>
              <a:t>ornaments</a:t>
            </a:r>
            <a:endParaRPr lang="en-US" sz="9600" dirty="0"/>
          </a:p>
        </p:txBody>
      </p:sp>
      <p:sp>
        <p:nvSpPr>
          <p:cNvPr id="3" name="Footer Placeholder 2"/>
          <p:cNvSpPr>
            <a:spLocks noGrp="1"/>
          </p:cNvSpPr>
          <p:nvPr>
            <p:ph type="ftr" sz="quarter" idx="11"/>
          </p:nvPr>
        </p:nvSpPr>
        <p:spPr/>
        <p:txBody>
          <a:bodyPr/>
          <a:lstStyle/>
          <a:p>
            <a:r>
              <a:rPr lang="en-US" dirty="0" smtClean="0"/>
              <a:t>IOBD- Day 2</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85800" y="304800"/>
            <a:ext cx="8458200" cy="8125301"/>
          </a:xfrm>
          <a:prstGeom prst="rect">
            <a:avLst/>
          </a:prstGeom>
          <a:noFill/>
        </p:spPr>
        <p:txBody>
          <a:bodyPr wrap="square" rtlCol="0">
            <a:spAutoFit/>
          </a:bodyPr>
          <a:lstStyle/>
          <a:p>
            <a:r>
              <a:rPr lang="en-US" dirty="0" smtClean="0"/>
              <a:t>Teacher Slide 1</a:t>
            </a:r>
          </a:p>
          <a:p>
            <a:endParaRPr lang="en-US" dirty="0"/>
          </a:p>
          <a:p>
            <a:pPr>
              <a:buFont typeface="Arial" pitchFamily="34" charset="0"/>
              <a:buChar char="•"/>
            </a:pPr>
            <a:r>
              <a:rPr lang="en-US" dirty="0" smtClean="0">
                <a:latin typeface="Comic Sans MS" pitchFamily="66" charset="0"/>
              </a:rPr>
              <a:t>This week’s concept is “survival.” People need different kinds of skills and tools to survive in certain surroundings. </a:t>
            </a:r>
          </a:p>
          <a:p>
            <a:endParaRPr lang="en-US" dirty="0" smtClean="0">
              <a:latin typeface="Comic Sans MS" pitchFamily="66" charset="0"/>
            </a:endParaRPr>
          </a:p>
          <a:p>
            <a:pPr>
              <a:buFont typeface="Arial" pitchFamily="34" charset="0"/>
              <a:buChar char="•"/>
            </a:pPr>
            <a:r>
              <a:rPr lang="en-US" dirty="0" smtClean="0">
                <a:latin typeface="Comic Sans MS" pitchFamily="66" charset="0"/>
              </a:rPr>
              <a:t>Let’s discuss the web. What else can we add to it to aid us in our understanding of “Survival?”  What kinds of challenges to survive have you heard about, read about or experienced? </a:t>
            </a:r>
          </a:p>
          <a:p>
            <a:pPr>
              <a:buFont typeface="Arial" pitchFamily="34" charset="0"/>
              <a:buChar char="•"/>
            </a:pPr>
            <a:endParaRPr lang="en-US" dirty="0">
              <a:latin typeface="Comic Sans MS" pitchFamily="66" charset="0"/>
            </a:endParaRPr>
          </a:p>
          <a:p>
            <a:pPr>
              <a:buFont typeface="Arial" pitchFamily="34" charset="0"/>
              <a:buChar char="•"/>
            </a:pPr>
            <a:r>
              <a:rPr lang="en-US" dirty="0" smtClean="0">
                <a:latin typeface="Comic Sans MS" pitchFamily="66" charset="0"/>
              </a:rPr>
              <a:t>This week we’re going to read about characters who face different challenges in order to survive in their surroundings.</a:t>
            </a:r>
          </a:p>
          <a:p>
            <a:pPr>
              <a:buFont typeface="Arial" pitchFamily="34" charset="0"/>
              <a:buChar char="•"/>
            </a:pPr>
            <a:r>
              <a:rPr lang="en-US" dirty="0" smtClean="0">
                <a:latin typeface="Comic Sans MS" pitchFamily="66" charset="0"/>
              </a:rPr>
              <a:t>What kinds of things do you need to survive? </a:t>
            </a:r>
          </a:p>
          <a:p>
            <a:pPr>
              <a:buFont typeface="Arial" pitchFamily="34" charset="0"/>
              <a:buChar char="•"/>
            </a:pPr>
            <a:r>
              <a:rPr lang="en-US" dirty="0" smtClean="0">
                <a:latin typeface="Comic Sans MS" pitchFamily="66" charset="0"/>
              </a:rPr>
              <a:t>How do you get those items? </a:t>
            </a:r>
          </a:p>
          <a:p>
            <a:pPr>
              <a:buFont typeface="Arial" pitchFamily="34" charset="0"/>
              <a:buChar char="•"/>
            </a:pPr>
            <a:endParaRPr lang="en-US" dirty="0" smtClean="0">
              <a:latin typeface="Comic Sans MS" pitchFamily="66" charset="0"/>
            </a:endParaRPr>
          </a:p>
          <a:p>
            <a:pPr>
              <a:buFont typeface="Arial" pitchFamily="34" charset="0"/>
              <a:buChar char="•"/>
            </a:pPr>
            <a:r>
              <a:rPr lang="en-US" dirty="0" smtClean="0">
                <a:latin typeface="Comic Sans MS" pitchFamily="66" charset="0"/>
              </a:rPr>
              <a:t>Today, we’re going to read </a:t>
            </a:r>
            <a:r>
              <a:rPr lang="en-US" u="sng" dirty="0" err="1" smtClean="0">
                <a:latin typeface="Comic Sans MS" pitchFamily="66" charset="0"/>
              </a:rPr>
              <a:t>Stuk’s</a:t>
            </a:r>
            <a:r>
              <a:rPr lang="en-US" u="sng" dirty="0" smtClean="0">
                <a:latin typeface="Comic Sans MS" pitchFamily="66" charset="0"/>
              </a:rPr>
              <a:t> Village</a:t>
            </a:r>
            <a:r>
              <a:rPr lang="en-US" dirty="0" smtClean="0">
                <a:latin typeface="Comic Sans MS" pitchFamily="66" charset="0"/>
              </a:rPr>
              <a:t>; it is also a fictional story. </a:t>
            </a: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r>
              <a:rPr lang="en-US" dirty="0" smtClean="0">
                <a:latin typeface="Comic Sans MS" pitchFamily="66" charset="0"/>
              </a:rPr>
              <a:t>Storm Danger!</a:t>
            </a:r>
          </a:p>
          <a:p>
            <a:endParaRPr lang="en-US" dirty="0" smtClean="0">
              <a:latin typeface="Comic Sans MS" pitchFamily="66" charset="0"/>
            </a:endParaRPr>
          </a:p>
          <a:p>
            <a:endParaRPr lang="en-US" dirty="0"/>
          </a:p>
          <a:p>
            <a:endParaRPr lang="en-US" dirty="0"/>
          </a:p>
        </p:txBody>
      </p:sp>
      <p:sp>
        <p:nvSpPr>
          <p:cNvPr id="3" name="Footer Placeholder 2"/>
          <p:cNvSpPr>
            <a:spLocks noGrp="1"/>
          </p:cNvSpPr>
          <p:nvPr>
            <p:ph type="ftr" sz="quarter" idx="11"/>
          </p:nvPr>
        </p:nvSpPr>
        <p:spPr/>
        <p:txBody>
          <a:bodyPr/>
          <a:lstStyle/>
          <a:p>
            <a:r>
              <a:rPr lang="en-US" dirty="0" smtClean="0"/>
              <a:t>IOBD- Day 1 G</a:t>
            </a:r>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p:cNvSpPr>
            <a:spLocks noGrp="1"/>
          </p:cNvSpPr>
          <p:nvPr>
            <p:ph type="ftr" sz="quarter" idx="11"/>
          </p:nvPr>
        </p:nvSpPr>
        <p:spPr/>
        <p:txBody>
          <a:bodyPr/>
          <a:lstStyle/>
          <a:p>
            <a:r>
              <a:rPr lang="en-US" dirty="0" smtClean="0"/>
              <a:t>IOBD- Day 2</a:t>
            </a:r>
            <a:endParaRPr lang="en-US" dirty="0"/>
          </a:p>
        </p:txBody>
      </p:sp>
      <p:sp>
        <p:nvSpPr>
          <p:cNvPr id="3" name="Rectangle 2"/>
          <p:cNvSpPr/>
          <p:nvPr/>
        </p:nvSpPr>
        <p:spPr>
          <a:xfrm>
            <a:off x="228600" y="381000"/>
            <a:ext cx="8305800" cy="5410712"/>
          </a:xfrm>
          <a:prstGeom prst="rect">
            <a:avLst/>
          </a:prstGeom>
        </p:spPr>
        <p:txBody>
          <a:bodyPr wrap="square">
            <a:spAutoFit/>
          </a:bodyPr>
          <a:lstStyle/>
          <a:p>
            <a:pPr>
              <a:lnSpc>
                <a:spcPct val="80000"/>
              </a:lnSpc>
            </a:pPr>
            <a:r>
              <a:rPr lang="en-US" b="1" u="sng" dirty="0" smtClean="0"/>
              <a:t>Teacher Slide 3- IOBD- Tuesday Comprehension Lesson , pages 72-79 (Green)</a:t>
            </a:r>
            <a:endParaRPr lang="en-US" b="1" i="1" u="sng" dirty="0" smtClean="0"/>
          </a:p>
          <a:p>
            <a:pPr>
              <a:lnSpc>
                <a:spcPct val="80000"/>
              </a:lnSpc>
              <a:buNone/>
            </a:pPr>
            <a:endParaRPr lang="en-US" b="1" i="1" dirty="0" smtClean="0"/>
          </a:p>
          <a:p>
            <a:pPr>
              <a:lnSpc>
                <a:spcPct val="80000"/>
              </a:lnSpc>
              <a:buNone/>
            </a:pPr>
            <a:r>
              <a:rPr lang="en-US" b="1" i="1" dirty="0" smtClean="0"/>
              <a:t>Before Reading </a:t>
            </a:r>
          </a:p>
          <a:p>
            <a:pPr>
              <a:lnSpc>
                <a:spcPct val="80000"/>
              </a:lnSpc>
            </a:pPr>
            <a:r>
              <a:rPr lang="en-US" b="1" dirty="0" err="1" smtClean="0"/>
              <a:t>Stuk’s</a:t>
            </a:r>
            <a:r>
              <a:rPr lang="en-US" b="1" dirty="0" smtClean="0"/>
              <a:t> Village described life in an American Indian village. This selection tells about an American Indian girl who lives on an island and what she needs to do to meet the challenge of surviving on the island. </a:t>
            </a:r>
          </a:p>
          <a:p>
            <a:pPr>
              <a:lnSpc>
                <a:spcPct val="80000"/>
              </a:lnSpc>
            </a:pPr>
            <a:endParaRPr lang="en-US" b="1" i="1" dirty="0" smtClean="0"/>
          </a:p>
          <a:p>
            <a:pPr>
              <a:lnSpc>
                <a:spcPct val="80000"/>
              </a:lnSpc>
            </a:pPr>
            <a:r>
              <a:rPr lang="en-US" b="1" i="1" dirty="0" smtClean="0"/>
              <a:t>Take a picture walk. Discuss children’s observations. </a:t>
            </a:r>
          </a:p>
          <a:p>
            <a:pPr>
              <a:lnSpc>
                <a:spcPct val="80000"/>
              </a:lnSpc>
            </a:pPr>
            <a:r>
              <a:rPr lang="en-US" b="1" i="1" dirty="0" smtClean="0"/>
              <a:t>*page 74- Describe the picture. What do you think might be challenging about living in this place? </a:t>
            </a:r>
          </a:p>
          <a:p>
            <a:pPr>
              <a:lnSpc>
                <a:spcPct val="80000"/>
              </a:lnSpc>
            </a:pPr>
            <a:endParaRPr lang="en-US" b="1" i="1" dirty="0" smtClean="0"/>
          </a:p>
          <a:p>
            <a:pPr>
              <a:lnSpc>
                <a:spcPct val="80000"/>
              </a:lnSpc>
            </a:pPr>
            <a:r>
              <a:rPr lang="en-US" b="1" i="1" dirty="0" smtClean="0"/>
              <a:t>*page 77, 79, 80-  What kinds of tools does Karana use? How do you think she got them? How do you think those tools help her survive? </a:t>
            </a:r>
            <a:endParaRPr lang="en-US" i="1" dirty="0" smtClean="0"/>
          </a:p>
          <a:p>
            <a:pPr>
              <a:lnSpc>
                <a:spcPct val="80000"/>
              </a:lnSpc>
              <a:buNone/>
            </a:pPr>
            <a:endParaRPr lang="en-US" b="1" i="1" dirty="0" smtClean="0"/>
          </a:p>
          <a:p>
            <a:pPr>
              <a:lnSpc>
                <a:spcPct val="80000"/>
              </a:lnSpc>
              <a:buNone/>
            </a:pPr>
            <a:r>
              <a:rPr lang="en-US" b="1" i="1" dirty="0" smtClean="0"/>
              <a:t>During Reading</a:t>
            </a:r>
          </a:p>
          <a:p>
            <a:pPr>
              <a:lnSpc>
                <a:spcPct val="80000"/>
              </a:lnSpc>
              <a:buNone/>
            </a:pPr>
            <a:r>
              <a:rPr lang="en-US" b="1" i="1" dirty="0" smtClean="0"/>
              <a:t>*Story and Add to G.O. </a:t>
            </a:r>
            <a:endParaRPr lang="en-US" b="1" dirty="0" smtClean="0"/>
          </a:p>
          <a:p>
            <a:pPr>
              <a:lnSpc>
                <a:spcPct val="80000"/>
              </a:lnSpc>
            </a:pPr>
            <a:endParaRPr lang="en-US" b="1" dirty="0" smtClean="0"/>
          </a:p>
          <a:p>
            <a:pPr>
              <a:lnSpc>
                <a:spcPct val="80000"/>
              </a:lnSpc>
            </a:pPr>
            <a:endParaRPr lang="en-US" b="1" dirty="0" smtClean="0"/>
          </a:p>
          <a:p>
            <a:pPr>
              <a:lnSpc>
                <a:spcPct val="80000"/>
              </a:lnSpc>
            </a:pPr>
            <a:r>
              <a:rPr lang="en-US" b="1" dirty="0" smtClean="0"/>
              <a:t>After Reading: </a:t>
            </a:r>
          </a:p>
          <a:p>
            <a:pPr>
              <a:lnSpc>
                <a:spcPct val="80000"/>
              </a:lnSpc>
            </a:pPr>
            <a:r>
              <a:rPr lang="en-US" b="1" dirty="0" smtClean="0"/>
              <a:t>Partner A tell partner B what has happened so far. </a:t>
            </a:r>
          </a:p>
          <a:p>
            <a:pPr>
              <a:lnSpc>
                <a:spcPct val="80000"/>
              </a:lnSpc>
            </a:pPr>
            <a:r>
              <a:rPr lang="en-US" b="1" dirty="0" smtClean="0"/>
              <a:t>Partner B tell partner A what you heard them say and anything they left out that you think should be told about the story. </a:t>
            </a:r>
          </a:p>
          <a:p>
            <a:pPr>
              <a:lnSpc>
                <a:spcPct val="80000"/>
              </a:lnSpc>
            </a:pPr>
            <a:endParaRPr lang="en-US" b="1" dirty="0" smtClean="0"/>
          </a:p>
          <a:p>
            <a:pPr>
              <a:lnSpc>
                <a:spcPct val="80000"/>
              </a:lnSpc>
            </a:pPr>
            <a:r>
              <a:rPr lang="en-US" b="1" dirty="0" smtClean="0"/>
              <a:t>Predict. </a:t>
            </a:r>
            <a:endParaRPr lang="en-US" dirty="0" smtClean="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p:cNvSpPr>
            <a:spLocks noGrp="1"/>
          </p:cNvSpPr>
          <p:nvPr>
            <p:ph type="ftr" sz="quarter" idx="11"/>
          </p:nvPr>
        </p:nvSpPr>
        <p:spPr/>
        <p:txBody>
          <a:bodyPr/>
          <a:lstStyle/>
          <a:p>
            <a:r>
              <a:rPr lang="en-US" dirty="0" smtClean="0"/>
              <a:t>IOBD- Day 3</a:t>
            </a:r>
            <a:endParaRPr lang="en-US" dirty="0"/>
          </a:p>
        </p:txBody>
      </p:sp>
      <p:sp>
        <p:nvSpPr>
          <p:cNvPr id="3" name="TextBox 2"/>
          <p:cNvSpPr txBox="1"/>
          <p:nvPr/>
        </p:nvSpPr>
        <p:spPr>
          <a:xfrm>
            <a:off x="304800" y="304800"/>
            <a:ext cx="7772400" cy="3416320"/>
          </a:xfrm>
          <a:prstGeom prst="rect">
            <a:avLst/>
          </a:prstGeom>
          <a:noFill/>
        </p:spPr>
        <p:txBody>
          <a:bodyPr wrap="square" rtlCol="0">
            <a:spAutoFit/>
          </a:bodyPr>
          <a:lstStyle/>
          <a:p>
            <a:r>
              <a:rPr lang="en-US" dirty="0" smtClean="0"/>
              <a:t>Teacher Slide 4- </a:t>
            </a:r>
          </a:p>
          <a:p>
            <a:endParaRPr lang="en-US" dirty="0" smtClean="0"/>
          </a:p>
          <a:p>
            <a:r>
              <a:rPr lang="en-US" dirty="0" smtClean="0"/>
              <a:t>Discuss “theme”.  </a:t>
            </a:r>
          </a:p>
          <a:p>
            <a:r>
              <a:rPr lang="en-US" dirty="0" smtClean="0"/>
              <a:t>	It is the lesson learned from the story. It is the lesson the author wants 	us to remember… Refer back to the theme of </a:t>
            </a:r>
            <a:r>
              <a:rPr lang="en-US" u="sng" dirty="0" smtClean="0"/>
              <a:t>Thunder Rose</a:t>
            </a:r>
            <a:r>
              <a:rPr lang="en-US" dirty="0" smtClean="0"/>
              <a:t>. </a:t>
            </a:r>
          </a:p>
          <a:p>
            <a:endParaRPr lang="en-US" dirty="0" smtClean="0"/>
          </a:p>
          <a:p>
            <a:r>
              <a:rPr lang="en-US" dirty="0" smtClean="0"/>
              <a:t>Discuss “setting”. </a:t>
            </a:r>
          </a:p>
          <a:p>
            <a:r>
              <a:rPr lang="en-US" dirty="0" smtClean="0"/>
              <a:t>The setting is the time and place of a story. </a:t>
            </a:r>
          </a:p>
          <a:p>
            <a:endParaRPr lang="en-US" dirty="0" smtClean="0"/>
          </a:p>
          <a:p>
            <a:r>
              <a:rPr lang="en-US" dirty="0" smtClean="0"/>
              <a:t>Do setting sort. </a:t>
            </a:r>
          </a:p>
          <a:p>
            <a:endParaRPr lang="en-US" dirty="0" smtClean="0"/>
          </a:p>
          <a:p>
            <a:r>
              <a:rPr lang="en-US" dirty="0" smtClean="0"/>
              <a:t>Discuss how setting matters. </a:t>
            </a: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p:cNvSpPr>
            <a:spLocks noGrp="1"/>
          </p:cNvSpPr>
          <p:nvPr>
            <p:ph type="ftr" sz="quarter" idx="11"/>
          </p:nvPr>
        </p:nvSpPr>
        <p:spPr/>
        <p:txBody>
          <a:bodyPr/>
          <a:lstStyle/>
          <a:p>
            <a:r>
              <a:rPr lang="en-US" dirty="0" smtClean="0"/>
              <a:t>IOBD- Day 3</a:t>
            </a:r>
            <a:endParaRPr lang="en-US" dirty="0"/>
          </a:p>
        </p:txBody>
      </p:sp>
      <p:graphicFrame>
        <p:nvGraphicFramePr>
          <p:cNvPr id="4" name="Table 3"/>
          <p:cNvGraphicFramePr>
            <a:graphicFrameLocks noGrp="1"/>
          </p:cNvGraphicFramePr>
          <p:nvPr/>
        </p:nvGraphicFramePr>
        <p:xfrm>
          <a:off x="609600" y="381000"/>
          <a:ext cx="7924800" cy="5638800"/>
        </p:xfrm>
        <a:graphic>
          <a:graphicData uri="http://schemas.openxmlformats.org/drawingml/2006/table">
            <a:tbl>
              <a:tblPr firstRow="1" bandRow="1">
                <a:tableStyleId>{5940675A-B579-460E-94D1-54222C63F5DA}</a:tableStyleId>
              </a:tblPr>
              <a:tblGrid>
                <a:gridCol w="3962400"/>
                <a:gridCol w="3962400"/>
              </a:tblGrid>
              <a:tr h="1127760">
                <a:tc>
                  <a:txBody>
                    <a:bodyPr/>
                    <a:lstStyle/>
                    <a:p>
                      <a:pPr algn="ctr"/>
                      <a:r>
                        <a:rPr lang="en-US" sz="2400" dirty="0" smtClean="0">
                          <a:latin typeface="Comic Sans MS" pitchFamily="66" charset="0"/>
                        </a:rPr>
                        <a:t>An island off</a:t>
                      </a:r>
                      <a:r>
                        <a:rPr lang="en-US" sz="2400" baseline="0" dirty="0" smtClean="0">
                          <a:latin typeface="Comic Sans MS" pitchFamily="66" charset="0"/>
                        </a:rPr>
                        <a:t> the coast of California</a:t>
                      </a:r>
                      <a:endParaRPr lang="en-US" sz="2400" dirty="0">
                        <a:latin typeface="Comic Sans MS" pitchFamily="66" charset="0"/>
                      </a:endParaRPr>
                    </a:p>
                  </a:txBody>
                  <a:tcPr/>
                </a:tc>
                <a:tc>
                  <a:txBody>
                    <a:bodyPr/>
                    <a:lstStyle/>
                    <a:p>
                      <a:pPr algn="ctr"/>
                      <a:r>
                        <a:rPr lang="en-US" sz="2400" dirty="0" smtClean="0">
                          <a:latin typeface="Comic Sans MS" pitchFamily="66" charset="0"/>
                        </a:rPr>
                        <a:t>From 1835-1853</a:t>
                      </a:r>
                      <a:endParaRPr lang="en-US" sz="2400" dirty="0">
                        <a:latin typeface="Comic Sans MS" pitchFamily="66" charset="0"/>
                      </a:endParaRPr>
                    </a:p>
                  </a:txBody>
                  <a:tcPr/>
                </a:tc>
              </a:tr>
              <a:tr h="1127760">
                <a:tc>
                  <a:txBody>
                    <a:bodyPr/>
                    <a:lstStyle/>
                    <a:p>
                      <a:pPr algn="ctr"/>
                      <a:r>
                        <a:rPr lang="en-US" sz="2400" dirty="0" smtClean="0">
                          <a:latin typeface="Comic Sans MS" pitchFamily="66" charset="0"/>
                        </a:rPr>
                        <a:t>Around 2007</a:t>
                      </a:r>
                      <a:endParaRPr lang="en-US" sz="2400" dirty="0">
                        <a:latin typeface="Comic Sans MS" pitchFamily="66" charset="0"/>
                      </a:endParaRPr>
                    </a:p>
                  </a:txBody>
                  <a:tcPr/>
                </a:tc>
                <a:tc>
                  <a:txBody>
                    <a:bodyPr/>
                    <a:lstStyle/>
                    <a:p>
                      <a:pPr algn="ctr"/>
                      <a:r>
                        <a:rPr lang="en-US" sz="2400" dirty="0" smtClean="0">
                          <a:latin typeface="Comic Sans MS" pitchFamily="66" charset="0"/>
                        </a:rPr>
                        <a:t>An island</a:t>
                      </a:r>
                      <a:r>
                        <a:rPr lang="en-US" sz="2400" baseline="0" dirty="0" smtClean="0">
                          <a:latin typeface="Comic Sans MS" pitchFamily="66" charset="0"/>
                        </a:rPr>
                        <a:t> near South Carolina</a:t>
                      </a:r>
                      <a:endParaRPr lang="en-US" sz="2400" dirty="0">
                        <a:latin typeface="Comic Sans MS" pitchFamily="66" charset="0"/>
                      </a:endParaRPr>
                    </a:p>
                  </a:txBody>
                  <a:tcPr/>
                </a:tc>
              </a:tr>
              <a:tr h="1127760">
                <a:tc>
                  <a:txBody>
                    <a:bodyPr/>
                    <a:lstStyle/>
                    <a:p>
                      <a:pPr algn="ctr"/>
                      <a:r>
                        <a:rPr lang="en-US" sz="2400" dirty="0" smtClean="0">
                          <a:latin typeface="Comic Sans MS" pitchFamily="66" charset="0"/>
                        </a:rPr>
                        <a:t>Near Coral Cove</a:t>
                      </a:r>
                      <a:endParaRPr lang="en-US" sz="2400" dirty="0">
                        <a:latin typeface="Comic Sans MS" pitchFamily="66" charset="0"/>
                      </a:endParaRPr>
                    </a:p>
                  </a:txBody>
                  <a:tcPr/>
                </a:tc>
                <a:tc>
                  <a:txBody>
                    <a:bodyPr/>
                    <a:lstStyle/>
                    <a:p>
                      <a:pPr algn="ctr"/>
                      <a:r>
                        <a:rPr lang="en-US" sz="2400" dirty="0" smtClean="0">
                          <a:latin typeface="Comic Sans MS" pitchFamily="66" charset="0"/>
                        </a:rPr>
                        <a:t>Hills and Ravines</a:t>
                      </a:r>
                      <a:endParaRPr lang="en-US" sz="2400" dirty="0">
                        <a:latin typeface="Comic Sans MS" pitchFamily="66" charset="0"/>
                      </a:endParaRPr>
                    </a:p>
                  </a:txBody>
                  <a:tcPr/>
                </a:tc>
              </a:tr>
              <a:tr h="1127760">
                <a:tc>
                  <a:txBody>
                    <a:bodyPr/>
                    <a:lstStyle/>
                    <a:p>
                      <a:pPr algn="ctr"/>
                      <a:r>
                        <a:rPr lang="en-US" sz="2400" dirty="0" smtClean="0">
                          <a:latin typeface="Comic Sans MS" pitchFamily="66" charset="0"/>
                        </a:rPr>
                        <a:t>All flat lands</a:t>
                      </a:r>
                      <a:endParaRPr lang="en-US" sz="2400" dirty="0">
                        <a:latin typeface="Comic Sans MS" pitchFamily="66" charset="0"/>
                      </a:endParaRPr>
                    </a:p>
                  </a:txBody>
                  <a:tcPr/>
                </a:tc>
                <a:tc>
                  <a:txBody>
                    <a:bodyPr/>
                    <a:lstStyle/>
                    <a:p>
                      <a:pPr algn="ctr"/>
                      <a:r>
                        <a:rPr lang="en-US" sz="2400" dirty="0" smtClean="0">
                          <a:latin typeface="Comic Sans MS" pitchFamily="66" charset="0"/>
                        </a:rPr>
                        <a:t>At</a:t>
                      </a:r>
                      <a:r>
                        <a:rPr lang="en-US" sz="2400" baseline="0" dirty="0" smtClean="0">
                          <a:latin typeface="Comic Sans MS" pitchFamily="66" charset="0"/>
                        </a:rPr>
                        <a:t> a zoo</a:t>
                      </a:r>
                      <a:endParaRPr lang="en-US" sz="2400" dirty="0">
                        <a:latin typeface="Comic Sans MS" pitchFamily="66" charset="0"/>
                      </a:endParaRPr>
                    </a:p>
                  </a:txBody>
                  <a:tcPr/>
                </a:tc>
              </a:tr>
              <a:tr h="1127760">
                <a:tc>
                  <a:txBody>
                    <a:bodyPr/>
                    <a:lstStyle/>
                    <a:p>
                      <a:pPr algn="ctr"/>
                      <a:r>
                        <a:rPr lang="en-US" sz="2400" dirty="0" smtClean="0">
                          <a:latin typeface="Comic Sans MS" pitchFamily="66" charset="0"/>
                        </a:rPr>
                        <a:t>A large city</a:t>
                      </a:r>
                      <a:endParaRPr lang="en-US" sz="2400" dirty="0">
                        <a:latin typeface="Comic Sans MS" pitchFamily="66" charset="0"/>
                      </a:endParaRPr>
                    </a:p>
                  </a:txBody>
                  <a:tcPr/>
                </a:tc>
                <a:tc>
                  <a:txBody>
                    <a:bodyPr/>
                    <a:lstStyle/>
                    <a:p>
                      <a:pPr algn="ctr"/>
                      <a:r>
                        <a:rPr lang="en-US" sz="2400" dirty="0" smtClean="0">
                          <a:latin typeface="Comic Sans MS" pitchFamily="66" charset="0"/>
                        </a:rPr>
                        <a:t>On</a:t>
                      </a:r>
                      <a:r>
                        <a:rPr lang="en-US" sz="2400" baseline="0" dirty="0" smtClean="0">
                          <a:latin typeface="Comic Sans MS" pitchFamily="66" charset="0"/>
                        </a:rPr>
                        <a:t> a farm</a:t>
                      </a:r>
                      <a:endParaRPr lang="en-US" sz="2400" dirty="0">
                        <a:latin typeface="Comic Sans MS" pitchFamily="66" charset="0"/>
                      </a:endParaRPr>
                    </a:p>
                  </a:txBody>
                  <a:tcPr/>
                </a:tc>
              </a:tr>
            </a:tbl>
          </a:graphicData>
        </a:graphic>
      </p:graphicFrame>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p:cNvSpPr>
            <a:spLocks noGrp="1"/>
          </p:cNvSpPr>
          <p:nvPr>
            <p:ph type="ftr" sz="quarter" idx="11"/>
          </p:nvPr>
        </p:nvSpPr>
        <p:spPr/>
        <p:txBody>
          <a:bodyPr/>
          <a:lstStyle/>
          <a:p>
            <a:r>
              <a:rPr lang="en-US" dirty="0" smtClean="0"/>
              <a:t>IOBD- Day 3</a:t>
            </a:r>
            <a:endParaRPr lang="en-US" dirty="0"/>
          </a:p>
        </p:txBody>
      </p:sp>
      <p:sp>
        <p:nvSpPr>
          <p:cNvPr id="3" name="Rectangle 2"/>
          <p:cNvSpPr/>
          <p:nvPr/>
        </p:nvSpPr>
        <p:spPr>
          <a:xfrm>
            <a:off x="381000" y="381000"/>
            <a:ext cx="7696200" cy="6321731"/>
          </a:xfrm>
          <a:prstGeom prst="rect">
            <a:avLst/>
          </a:prstGeom>
        </p:spPr>
        <p:txBody>
          <a:bodyPr wrap="square">
            <a:spAutoFit/>
          </a:bodyPr>
          <a:lstStyle/>
          <a:p>
            <a:pPr>
              <a:lnSpc>
                <a:spcPct val="80000"/>
              </a:lnSpc>
            </a:pPr>
            <a:r>
              <a:rPr lang="en-US" b="1" u="sng" dirty="0" smtClean="0"/>
              <a:t>IOBD- Wednesday Comprehension Lesson , pages 80-83 (Green)</a:t>
            </a:r>
            <a:endParaRPr lang="en-US" b="1" i="1" u="sng" dirty="0" smtClean="0"/>
          </a:p>
          <a:p>
            <a:pPr>
              <a:lnSpc>
                <a:spcPct val="80000"/>
              </a:lnSpc>
              <a:buNone/>
            </a:pPr>
            <a:endParaRPr lang="en-US" b="1" i="1" dirty="0" smtClean="0"/>
          </a:p>
          <a:p>
            <a:pPr>
              <a:lnSpc>
                <a:spcPct val="80000"/>
              </a:lnSpc>
              <a:buNone/>
            </a:pPr>
            <a:r>
              <a:rPr lang="en-US" b="1" i="1" dirty="0" smtClean="0"/>
              <a:t>Before Reading </a:t>
            </a:r>
          </a:p>
          <a:p>
            <a:pPr>
              <a:lnSpc>
                <a:spcPct val="80000"/>
              </a:lnSpc>
            </a:pPr>
            <a:r>
              <a:rPr lang="en-US" b="1" dirty="0" smtClean="0"/>
              <a:t>Retell partner what happened yesterday. </a:t>
            </a:r>
          </a:p>
          <a:p>
            <a:pPr>
              <a:lnSpc>
                <a:spcPct val="80000"/>
              </a:lnSpc>
            </a:pPr>
            <a:r>
              <a:rPr lang="en-US" b="1" dirty="0" smtClean="0"/>
              <a:t>Partner B tell what heard and add anything that was left out. </a:t>
            </a:r>
          </a:p>
          <a:p>
            <a:pPr>
              <a:lnSpc>
                <a:spcPct val="80000"/>
              </a:lnSpc>
            </a:pPr>
            <a:endParaRPr lang="en-US" b="1" dirty="0" smtClean="0"/>
          </a:p>
          <a:p>
            <a:pPr>
              <a:lnSpc>
                <a:spcPct val="80000"/>
              </a:lnSpc>
            </a:pPr>
            <a:r>
              <a:rPr lang="en-US" b="1" dirty="0" smtClean="0"/>
              <a:t>I reread page 75. </a:t>
            </a:r>
          </a:p>
          <a:p>
            <a:pPr>
              <a:lnSpc>
                <a:spcPct val="80000"/>
              </a:lnSpc>
            </a:pPr>
            <a:endParaRPr lang="en-US" b="1" dirty="0" smtClean="0"/>
          </a:p>
          <a:p>
            <a:pPr>
              <a:lnSpc>
                <a:spcPct val="80000"/>
              </a:lnSpc>
            </a:pPr>
            <a:r>
              <a:rPr lang="en-US" sz="1600" b="1" dirty="0" smtClean="0"/>
              <a:t>As I read, I pictured the clear sky with the clouds in the distance. I also pictured the headland, a piece of land that juts out into the ocean. I also thought about the wild dogs. I could hear them barking and whining. I pictured the ravine and could hear the water rushing down the ravine in the springtime as I felt the warm air and sun shining on my skin. </a:t>
            </a:r>
          </a:p>
          <a:p>
            <a:pPr>
              <a:lnSpc>
                <a:spcPct val="80000"/>
              </a:lnSpc>
            </a:pPr>
            <a:endParaRPr lang="en-US" sz="1600" b="1" dirty="0" smtClean="0"/>
          </a:p>
          <a:p>
            <a:pPr>
              <a:lnSpc>
                <a:spcPct val="80000"/>
              </a:lnSpc>
            </a:pPr>
            <a:r>
              <a:rPr lang="en-US" sz="1600" b="1" dirty="0" smtClean="0"/>
              <a:t>As you read today, visualize what is happening. Take a minute, close your eyes as your reading and picture it in your head. </a:t>
            </a:r>
          </a:p>
          <a:p>
            <a:pPr>
              <a:lnSpc>
                <a:spcPct val="80000"/>
              </a:lnSpc>
            </a:pPr>
            <a:endParaRPr lang="en-US" b="1" i="1" dirty="0" smtClean="0"/>
          </a:p>
          <a:p>
            <a:pPr>
              <a:lnSpc>
                <a:spcPct val="80000"/>
              </a:lnSpc>
              <a:buNone/>
            </a:pPr>
            <a:r>
              <a:rPr lang="en-US" b="1" i="1" dirty="0" smtClean="0"/>
              <a:t>During Reading</a:t>
            </a:r>
          </a:p>
          <a:p>
            <a:pPr>
              <a:lnSpc>
                <a:spcPct val="80000"/>
              </a:lnSpc>
              <a:buNone/>
            </a:pPr>
            <a:r>
              <a:rPr lang="en-US" b="1" i="1" dirty="0" smtClean="0"/>
              <a:t>*Story and Add to G.O. </a:t>
            </a:r>
          </a:p>
          <a:p>
            <a:pPr>
              <a:lnSpc>
                <a:spcPct val="80000"/>
              </a:lnSpc>
            </a:pPr>
            <a:endParaRPr lang="en-US" b="1" dirty="0" smtClean="0"/>
          </a:p>
          <a:p>
            <a:pPr>
              <a:lnSpc>
                <a:spcPct val="80000"/>
              </a:lnSpc>
            </a:pPr>
            <a:endParaRPr lang="en-US" b="1" dirty="0" smtClean="0"/>
          </a:p>
          <a:p>
            <a:pPr>
              <a:lnSpc>
                <a:spcPct val="80000"/>
              </a:lnSpc>
            </a:pPr>
            <a:r>
              <a:rPr lang="en-US" b="1" dirty="0" smtClean="0"/>
              <a:t>After Reading: </a:t>
            </a:r>
          </a:p>
          <a:p>
            <a:pPr>
              <a:lnSpc>
                <a:spcPct val="80000"/>
              </a:lnSpc>
            </a:pPr>
            <a:r>
              <a:rPr lang="en-US" b="1" dirty="0" smtClean="0"/>
              <a:t>Partner A tell partner B what has happened so far. </a:t>
            </a:r>
          </a:p>
          <a:p>
            <a:pPr>
              <a:lnSpc>
                <a:spcPct val="80000"/>
              </a:lnSpc>
            </a:pPr>
            <a:r>
              <a:rPr lang="en-US" b="1" dirty="0" smtClean="0"/>
              <a:t>Partner B tell partner A what you heard them say and anything they left out that you think should be told about the story. </a:t>
            </a:r>
          </a:p>
          <a:p>
            <a:pPr>
              <a:lnSpc>
                <a:spcPct val="80000"/>
              </a:lnSpc>
            </a:pPr>
            <a:endParaRPr lang="en-US" b="1" dirty="0" smtClean="0"/>
          </a:p>
          <a:p>
            <a:pPr>
              <a:lnSpc>
                <a:spcPct val="80000"/>
              </a:lnSpc>
            </a:pPr>
            <a:r>
              <a:rPr lang="en-US" b="1" dirty="0" smtClean="0"/>
              <a:t>Describe the challenges that Karana faces in this story. Tell what she does to meet these challenges. </a:t>
            </a:r>
            <a:endParaRPr lang="en-US" dirty="0"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val 3"/>
          <p:cNvSpPr/>
          <p:nvPr/>
        </p:nvSpPr>
        <p:spPr>
          <a:xfrm>
            <a:off x="2590800" y="2057400"/>
            <a:ext cx="3581400" cy="1828800"/>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r>
              <a:rPr lang="en-US" sz="2800" dirty="0" smtClean="0"/>
              <a:t>Survival</a:t>
            </a:r>
            <a:endParaRPr lang="en-US" sz="2800" dirty="0"/>
          </a:p>
        </p:txBody>
      </p:sp>
      <p:sp>
        <p:nvSpPr>
          <p:cNvPr id="5" name="Oval 4"/>
          <p:cNvSpPr/>
          <p:nvPr/>
        </p:nvSpPr>
        <p:spPr>
          <a:xfrm>
            <a:off x="381000" y="533400"/>
            <a:ext cx="2514600" cy="1066800"/>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r>
              <a:rPr lang="en-US" dirty="0" smtClean="0"/>
              <a:t>Food</a:t>
            </a:r>
            <a:endParaRPr lang="en-US" dirty="0"/>
          </a:p>
        </p:txBody>
      </p:sp>
      <p:sp>
        <p:nvSpPr>
          <p:cNvPr id="6" name="Oval 5"/>
          <p:cNvSpPr/>
          <p:nvPr/>
        </p:nvSpPr>
        <p:spPr>
          <a:xfrm>
            <a:off x="838200" y="5029200"/>
            <a:ext cx="2819400" cy="1143000"/>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en-US" dirty="0"/>
          </a:p>
        </p:txBody>
      </p:sp>
      <p:sp>
        <p:nvSpPr>
          <p:cNvPr id="7" name="Oval 6"/>
          <p:cNvSpPr/>
          <p:nvPr/>
        </p:nvSpPr>
        <p:spPr>
          <a:xfrm>
            <a:off x="6019800" y="4267200"/>
            <a:ext cx="2362200" cy="1143000"/>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r>
              <a:rPr lang="en-US" dirty="0" smtClean="0"/>
              <a:t>Tools</a:t>
            </a:r>
            <a:endParaRPr lang="en-US" dirty="0"/>
          </a:p>
        </p:txBody>
      </p:sp>
      <p:cxnSp>
        <p:nvCxnSpPr>
          <p:cNvPr id="9" name="Straight Connector 8"/>
          <p:cNvCxnSpPr>
            <a:stCxn id="5" idx="5"/>
          </p:cNvCxnSpPr>
          <p:nvPr/>
        </p:nvCxnSpPr>
        <p:spPr>
          <a:xfrm rot="16200000" flipH="1">
            <a:off x="2633358" y="1337957"/>
            <a:ext cx="765829" cy="977855"/>
          </a:xfrm>
          <a:prstGeom prst="line">
            <a:avLst/>
          </a:prstGeom>
        </p:spPr>
        <p:style>
          <a:lnRef idx="1">
            <a:schemeClr val="dk1"/>
          </a:lnRef>
          <a:fillRef idx="0">
            <a:schemeClr val="dk1"/>
          </a:fillRef>
          <a:effectRef idx="0">
            <a:schemeClr val="dk1"/>
          </a:effectRef>
          <a:fontRef idx="minor">
            <a:schemeClr val="tx1"/>
          </a:fontRef>
        </p:style>
      </p:cxnSp>
      <p:cxnSp>
        <p:nvCxnSpPr>
          <p:cNvPr id="11" name="Straight Connector 10"/>
          <p:cNvCxnSpPr/>
          <p:nvPr/>
        </p:nvCxnSpPr>
        <p:spPr>
          <a:xfrm rot="5400000">
            <a:off x="2476500" y="3924300"/>
            <a:ext cx="1219200" cy="990600"/>
          </a:xfrm>
          <a:prstGeom prst="line">
            <a:avLst/>
          </a:prstGeom>
        </p:spPr>
        <p:style>
          <a:lnRef idx="1">
            <a:schemeClr val="dk1"/>
          </a:lnRef>
          <a:fillRef idx="0">
            <a:schemeClr val="dk1"/>
          </a:fillRef>
          <a:effectRef idx="0">
            <a:schemeClr val="dk1"/>
          </a:effectRef>
          <a:fontRef idx="minor">
            <a:schemeClr val="tx1"/>
          </a:fontRef>
        </p:style>
      </p:cxnSp>
      <p:cxnSp>
        <p:nvCxnSpPr>
          <p:cNvPr id="13" name="Straight Connector 12"/>
          <p:cNvCxnSpPr>
            <a:stCxn id="4" idx="5"/>
          </p:cNvCxnSpPr>
          <p:nvPr/>
        </p:nvCxnSpPr>
        <p:spPr>
          <a:xfrm rot="16200000" flipH="1">
            <a:off x="5776048" y="3490047"/>
            <a:ext cx="725021" cy="981684"/>
          </a:xfrm>
          <a:prstGeom prst="line">
            <a:avLst/>
          </a:prstGeom>
        </p:spPr>
        <p:style>
          <a:lnRef idx="1">
            <a:schemeClr val="dk1"/>
          </a:lnRef>
          <a:fillRef idx="0">
            <a:schemeClr val="dk1"/>
          </a:fillRef>
          <a:effectRef idx="0">
            <a:schemeClr val="dk1"/>
          </a:effectRef>
          <a:fontRef idx="minor">
            <a:schemeClr val="tx1"/>
          </a:fontRef>
        </p:style>
      </p:cxnSp>
      <p:sp>
        <p:nvSpPr>
          <p:cNvPr id="10" name="Footer Placeholder 9"/>
          <p:cNvSpPr>
            <a:spLocks noGrp="1"/>
          </p:cNvSpPr>
          <p:nvPr>
            <p:ph type="ftr" sz="quarter" idx="11"/>
          </p:nvPr>
        </p:nvSpPr>
        <p:spPr/>
        <p:txBody>
          <a:bodyPr/>
          <a:lstStyle/>
          <a:p>
            <a:r>
              <a:rPr lang="en-US" dirty="0" smtClean="0"/>
              <a:t>IOBD- Day 1 G</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81000" y="304800"/>
            <a:ext cx="8763000" cy="7848302"/>
          </a:xfrm>
          <a:prstGeom prst="rect">
            <a:avLst/>
          </a:prstGeom>
          <a:noFill/>
        </p:spPr>
        <p:txBody>
          <a:bodyPr wrap="square" rtlCol="0">
            <a:spAutoFit/>
          </a:bodyPr>
          <a:lstStyle/>
          <a:p>
            <a:r>
              <a:rPr lang="en-US" dirty="0" smtClean="0"/>
              <a:t>Teacher Slide 2</a:t>
            </a:r>
          </a:p>
          <a:p>
            <a:endParaRPr lang="en-US" dirty="0"/>
          </a:p>
          <a:p>
            <a:pPr>
              <a:buFont typeface="Arial" pitchFamily="34" charset="0"/>
              <a:buChar char="•"/>
            </a:pPr>
            <a:r>
              <a:rPr lang="en-US" dirty="0" smtClean="0">
                <a:latin typeface="Comic Sans MS" pitchFamily="66" charset="0"/>
              </a:rPr>
              <a:t>Picture Walk</a:t>
            </a:r>
          </a:p>
          <a:p>
            <a:pPr>
              <a:buFont typeface="Arial" pitchFamily="34" charset="0"/>
              <a:buChar char="•"/>
            </a:pPr>
            <a:endParaRPr lang="en-US" dirty="0">
              <a:latin typeface="Comic Sans MS" pitchFamily="66" charset="0"/>
            </a:endParaRPr>
          </a:p>
          <a:p>
            <a:pPr>
              <a:buFont typeface="Arial" pitchFamily="34" charset="0"/>
              <a:buChar char="•"/>
            </a:pPr>
            <a:r>
              <a:rPr lang="en-US" dirty="0" smtClean="0">
                <a:latin typeface="Comic Sans MS" pitchFamily="66" charset="0"/>
              </a:rPr>
              <a:t>Page 3… This page shows </a:t>
            </a:r>
            <a:r>
              <a:rPr lang="en-US" dirty="0" err="1" smtClean="0">
                <a:latin typeface="Comic Sans MS" pitchFamily="66" charset="0"/>
              </a:rPr>
              <a:t>Stuk’s</a:t>
            </a:r>
            <a:r>
              <a:rPr lang="en-US" dirty="0" smtClean="0">
                <a:latin typeface="Comic Sans MS" pitchFamily="66" charset="0"/>
              </a:rPr>
              <a:t> home. What kind of home is it? What do you think it would be like to live in this kind of home? </a:t>
            </a:r>
          </a:p>
          <a:p>
            <a:pPr>
              <a:buFont typeface="Arial" pitchFamily="34" charset="0"/>
              <a:buChar char="•"/>
            </a:pPr>
            <a:endParaRPr lang="en-US" dirty="0">
              <a:latin typeface="Comic Sans MS" pitchFamily="66" charset="0"/>
            </a:endParaRPr>
          </a:p>
          <a:p>
            <a:pPr>
              <a:buFont typeface="Arial" pitchFamily="34" charset="0"/>
              <a:buChar char="•"/>
            </a:pPr>
            <a:r>
              <a:rPr lang="en-US" dirty="0" smtClean="0">
                <a:latin typeface="Comic Sans MS" pitchFamily="66" charset="0"/>
              </a:rPr>
              <a:t>Page 4-5… These illustrations have captions. Listen to the captions as I read them. What do the captions tell you about living in </a:t>
            </a:r>
            <a:r>
              <a:rPr lang="en-US" dirty="0" err="1" smtClean="0">
                <a:latin typeface="Comic Sans MS" pitchFamily="66" charset="0"/>
              </a:rPr>
              <a:t>Stuk’s</a:t>
            </a:r>
            <a:r>
              <a:rPr lang="en-US" dirty="0" smtClean="0">
                <a:latin typeface="Comic Sans MS" pitchFamily="66" charset="0"/>
              </a:rPr>
              <a:t> village? </a:t>
            </a:r>
          </a:p>
          <a:p>
            <a:pPr>
              <a:buFont typeface="Arial" pitchFamily="34" charset="0"/>
              <a:buChar char="•"/>
            </a:pPr>
            <a:endParaRPr lang="en-US" dirty="0">
              <a:latin typeface="Comic Sans MS" pitchFamily="66" charset="0"/>
            </a:endParaRPr>
          </a:p>
          <a:p>
            <a:pPr>
              <a:buFont typeface="Arial" pitchFamily="34" charset="0"/>
              <a:buChar char="•"/>
            </a:pPr>
            <a:r>
              <a:rPr lang="en-US" dirty="0" smtClean="0">
                <a:latin typeface="Comic Sans MS" pitchFamily="66" charset="0"/>
              </a:rPr>
              <a:t>Page 7… This illustration shows something that people need to survive. What is it? How do the villagers get what they need? </a:t>
            </a: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r>
              <a:rPr lang="en-US" dirty="0" err="1" smtClean="0">
                <a:latin typeface="Comic Sans MS" pitchFamily="66" charset="0"/>
              </a:rPr>
              <a:t>Stuk’s</a:t>
            </a:r>
            <a:r>
              <a:rPr lang="en-US" dirty="0" smtClean="0">
                <a:latin typeface="Comic Sans MS" pitchFamily="66" charset="0"/>
              </a:rPr>
              <a:t> Village</a:t>
            </a:r>
          </a:p>
          <a:p>
            <a:pPr>
              <a:buFont typeface="Arial" pitchFamily="34" charset="0"/>
              <a:buChar char="•"/>
            </a:pPr>
            <a:endParaRPr lang="en-US" dirty="0" smtClean="0">
              <a:latin typeface="Comic Sans MS" pitchFamily="66" charset="0"/>
            </a:endParaRPr>
          </a:p>
          <a:p>
            <a:endParaRPr lang="en-US" dirty="0"/>
          </a:p>
          <a:p>
            <a:endParaRPr lang="en-US" dirty="0"/>
          </a:p>
          <a:p>
            <a:endParaRPr lang="en-US" dirty="0"/>
          </a:p>
        </p:txBody>
      </p:sp>
      <p:sp>
        <p:nvSpPr>
          <p:cNvPr id="3" name="Footer Placeholder 2"/>
          <p:cNvSpPr>
            <a:spLocks noGrp="1"/>
          </p:cNvSpPr>
          <p:nvPr>
            <p:ph type="ftr" sz="quarter" idx="11"/>
          </p:nvPr>
        </p:nvSpPr>
        <p:spPr/>
        <p:txBody>
          <a:bodyPr/>
          <a:lstStyle/>
          <a:p>
            <a:r>
              <a:rPr lang="en-US" dirty="0" smtClean="0"/>
              <a:t>IOBD- Day 1 G</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Comic Sans MS" pitchFamily="66" charset="0"/>
              </a:rPr>
              <a:t>Let’s Take a Picture Walk…</a:t>
            </a:r>
            <a:endParaRPr lang="en-US" dirty="0">
              <a:latin typeface="Comic Sans MS" pitchFamily="66" charset="0"/>
            </a:endParaRPr>
          </a:p>
        </p:txBody>
      </p:sp>
      <p:sp>
        <p:nvSpPr>
          <p:cNvPr id="3" name="Content Placeholder 2"/>
          <p:cNvSpPr>
            <a:spLocks noGrp="1"/>
          </p:cNvSpPr>
          <p:nvPr>
            <p:ph idx="1"/>
          </p:nvPr>
        </p:nvSpPr>
        <p:spPr/>
        <p:txBody>
          <a:bodyPr/>
          <a:lstStyle/>
          <a:p>
            <a:r>
              <a:rPr lang="en-US" dirty="0" err="1" smtClean="0">
                <a:latin typeface="Comic Sans MS" pitchFamily="66" charset="0"/>
              </a:rPr>
              <a:t>Stuk’s</a:t>
            </a:r>
            <a:r>
              <a:rPr lang="en-US" dirty="0" smtClean="0">
                <a:latin typeface="Comic Sans MS" pitchFamily="66" charset="0"/>
              </a:rPr>
              <a:t> Home… page 3</a:t>
            </a:r>
          </a:p>
          <a:p>
            <a:endParaRPr lang="en-US" dirty="0">
              <a:latin typeface="Comic Sans MS" pitchFamily="66" charset="0"/>
            </a:endParaRPr>
          </a:p>
          <a:p>
            <a:r>
              <a:rPr lang="en-US" dirty="0" err="1" smtClean="0">
                <a:latin typeface="Comic Sans MS" pitchFamily="66" charset="0"/>
              </a:rPr>
              <a:t>Stuk’s</a:t>
            </a:r>
            <a:r>
              <a:rPr lang="en-US" dirty="0" smtClean="0">
                <a:latin typeface="Comic Sans MS" pitchFamily="66" charset="0"/>
              </a:rPr>
              <a:t> village… page 4-5</a:t>
            </a:r>
          </a:p>
          <a:p>
            <a:endParaRPr lang="en-US" dirty="0">
              <a:latin typeface="Comic Sans MS" pitchFamily="66" charset="0"/>
            </a:endParaRPr>
          </a:p>
          <a:p>
            <a:r>
              <a:rPr lang="en-US" dirty="0" smtClean="0">
                <a:latin typeface="Comic Sans MS" pitchFamily="66" charset="0"/>
              </a:rPr>
              <a:t>What do we need to survive?… page 7</a:t>
            </a:r>
            <a:endParaRPr lang="en-US" dirty="0">
              <a:latin typeface="Comic Sans MS" pitchFamily="66" charset="0"/>
            </a:endParaRPr>
          </a:p>
        </p:txBody>
      </p:sp>
      <p:sp>
        <p:nvSpPr>
          <p:cNvPr id="4" name="Footer Placeholder 3"/>
          <p:cNvSpPr>
            <a:spLocks noGrp="1"/>
          </p:cNvSpPr>
          <p:nvPr>
            <p:ph type="ftr" sz="quarter" idx="11"/>
          </p:nvPr>
        </p:nvSpPr>
        <p:spPr/>
        <p:txBody>
          <a:bodyPr/>
          <a:lstStyle/>
          <a:p>
            <a:r>
              <a:rPr lang="en-US" dirty="0" smtClean="0"/>
              <a:t>IOBD- Day 1 G</a:t>
            </a: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normAutofit/>
          </a:bodyPr>
          <a:lstStyle/>
          <a:p>
            <a:r>
              <a:rPr lang="en-US" dirty="0" smtClean="0">
                <a:latin typeface="Comic Sans MS" pitchFamily="66" charset="0"/>
              </a:rPr>
              <a:t>Toby’s Vacation</a:t>
            </a:r>
            <a:endParaRPr lang="en-US" dirty="0">
              <a:latin typeface="Comic Sans MS" pitchFamily="66" charset="0"/>
            </a:endParaRPr>
          </a:p>
        </p:txBody>
      </p:sp>
      <p:sp>
        <p:nvSpPr>
          <p:cNvPr id="5" name="Subtitle 4"/>
          <p:cNvSpPr>
            <a:spLocks noGrp="1"/>
          </p:cNvSpPr>
          <p:nvPr>
            <p:ph type="subTitle" idx="1"/>
          </p:nvPr>
        </p:nvSpPr>
        <p:spPr/>
        <p:txBody>
          <a:bodyPr/>
          <a:lstStyle/>
          <a:p>
            <a:r>
              <a:rPr lang="en-US" dirty="0" smtClean="0"/>
              <a:t>Unit 1</a:t>
            </a:r>
          </a:p>
          <a:p>
            <a:r>
              <a:rPr lang="en-US" dirty="0" smtClean="0"/>
              <a:t>Week 3</a:t>
            </a:r>
            <a:endParaRPr lang="en-US" dirty="0"/>
          </a:p>
        </p:txBody>
      </p:sp>
      <p:sp>
        <p:nvSpPr>
          <p:cNvPr id="6" name="Footer Placeholder 5"/>
          <p:cNvSpPr>
            <a:spLocks noGrp="1"/>
          </p:cNvSpPr>
          <p:nvPr>
            <p:ph type="ftr" sz="quarter" idx="11"/>
          </p:nvPr>
        </p:nvSpPr>
        <p:spPr/>
        <p:txBody>
          <a:bodyPr/>
          <a:lstStyle/>
          <a:p>
            <a:r>
              <a:rPr lang="en-US" dirty="0" smtClean="0"/>
              <a:t>IOBD- Day 1 Y</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81000" y="304800"/>
            <a:ext cx="8763000" cy="7571303"/>
          </a:xfrm>
          <a:prstGeom prst="rect">
            <a:avLst/>
          </a:prstGeom>
          <a:noFill/>
        </p:spPr>
        <p:txBody>
          <a:bodyPr wrap="square" rtlCol="0">
            <a:spAutoFit/>
          </a:bodyPr>
          <a:lstStyle/>
          <a:p>
            <a:r>
              <a:rPr lang="en-US" dirty="0" smtClean="0"/>
              <a:t>Teacher Slide 1</a:t>
            </a:r>
          </a:p>
          <a:p>
            <a:endParaRPr lang="en-US" dirty="0"/>
          </a:p>
          <a:p>
            <a:pPr>
              <a:buFont typeface="Arial" pitchFamily="34" charset="0"/>
              <a:buChar char="•"/>
            </a:pPr>
            <a:r>
              <a:rPr lang="en-US" dirty="0" smtClean="0">
                <a:latin typeface="Comic Sans MS" pitchFamily="66" charset="0"/>
              </a:rPr>
              <a:t>Picture Walk</a:t>
            </a:r>
          </a:p>
          <a:p>
            <a:pPr>
              <a:buFont typeface="Arial" pitchFamily="34" charset="0"/>
              <a:buChar char="•"/>
            </a:pPr>
            <a:endParaRPr lang="en-US" dirty="0">
              <a:latin typeface="Comic Sans MS" pitchFamily="66" charset="0"/>
            </a:endParaRPr>
          </a:p>
          <a:p>
            <a:pPr>
              <a:buFont typeface="Arial" pitchFamily="34" charset="0"/>
              <a:buChar char="•"/>
            </a:pPr>
            <a:r>
              <a:rPr lang="en-US" dirty="0" smtClean="0">
                <a:latin typeface="Comic Sans MS" pitchFamily="66" charset="0"/>
              </a:rPr>
              <a:t>What do you know about the word quartz? </a:t>
            </a:r>
          </a:p>
          <a:p>
            <a:pPr lvl="1">
              <a:buFont typeface="Arial" pitchFamily="34" charset="0"/>
              <a:buChar char="•"/>
            </a:pPr>
            <a:r>
              <a:rPr lang="en-US" dirty="0" smtClean="0">
                <a:latin typeface="Comic Sans MS" pitchFamily="66" charset="0"/>
              </a:rPr>
              <a:t>Quartz is a hard mineral that is usually found as glass-like crystals. It is used in the making of watches, jewelry, and some electronic equipment. </a:t>
            </a:r>
          </a:p>
          <a:p>
            <a:pPr>
              <a:buFont typeface="Arial" pitchFamily="34" charset="0"/>
              <a:buChar char="•"/>
            </a:pPr>
            <a:endParaRPr lang="en-US" dirty="0" smtClean="0">
              <a:latin typeface="Comic Sans MS" pitchFamily="66" charset="0"/>
            </a:endParaRPr>
          </a:p>
          <a:p>
            <a:pPr>
              <a:buFont typeface="Arial" pitchFamily="34" charset="0"/>
              <a:buChar char="•"/>
            </a:pPr>
            <a:r>
              <a:rPr lang="en-US" dirty="0" smtClean="0">
                <a:latin typeface="Comic Sans MS" pitchFamily="66" charset="0"/>
              </a:rPr>
              <a:t>What do you know about the word adobe? </a:t>
            </a: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r>
              <a:rPr lang="en-US" dirty="0" smtClean="0">
                <a:latin typeface="Comic Sans MS" pitchFamily="66" charset="0"/>
              </a:rPr>
              <a:t>Toby’s Vacation</a:t>
            </a:r>
          </a:p>
          <a:p>
            <a:pPr>
              <a:buFont typeface="Arial" pitchFamily="34" charset="0"/>
              <a:buChar char="•"/>
            </a:pPr>
            <a:endParaRPr lang="en-US" dirty="0" smtClean="0">
              <a:latin typeface="Comic Sans MS" pitchFamily="66" charset="0"/>
            </a:endParaRPr>
          </a:p>
          <a:p>
            <a:endParaRPr lang="en-US" dirty="0"/>
          </a:p>
          <a:p>
            <a:endParaRPr lang="en-US" dirty="0"/>
          </a:p>
          <a:p>
            <a:endParaRPr lang="en-US" dirty="0"/>
          </a:p>
        </p:txBody>
      </p:sp>
      <p:sp>
        <p:nvSpPr>
          <p:cNvPr id="3" name="Footer Placeholder 2"/>
          <p:cNvSpPr>
            <a:spLocks noGrp="1"/>
          </p:cNvSpPr>
          <p:nvPr>
            <p:ph type="ftr" sz="quarter" idx="11"/>
          </p:nvPr>
        </p:nvSpPr>
        <p:spPr/>
        <p:txBody>
          <a:bodyPr/>
          <a:lstStyle/>
          <a:p>
            <a:r>
              <a:rPr lang="en-US" dirty="0" smtClean="0"/>
              <a:t>IOBD- Day 1 Y</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latin typeface="Comic Sans MS" pitchFamily="66" charset="0"/>
              </a:rPr>
              <a:t>The Challenges of Storm Chasing</a:t>
            </a:r>
            <a:endParaRPr lang="en-US" dirty="0">
              <a:latin typeface="Comic Sans MS" pitchFamily="66" charset="0"/>
            </a:endParaRPr>
          </a:p>
        </p:txBody>
      </p:sp>
      <p:sp>
        <p:nvSpPr>
          <p:cNvPr id="3" name="Content Placeholder 2"/>
          <p:cNvSpPr>
            <a:spLocks noGrp="1"/>
          </p:cNvSpPr>
          <p:nvPr>
            <p:ph idx="1"/>
          </p:nvPr>
        </p:nvSpPr>
        <p:spPr/>
        <p:txBody>
          <a:bodyPr/>
          <a:lstStyle/>
          <a:p>
            <a:r>
              <a:rPr lang="en-US" sz="7200" dirty="0" smtClean="0">
                <a:latin typeface="Comic Sans MS" pitchFamily="66" charset="0"/>
              </a:rPr>
              <a:t>Quartz</a:t>
            </a:r>
          </a:p>
          <a:p>
            <a:r>
              <a:rPr lang="en-US" sz="7200" dirty="0" smtClean="0">
                <a:latin typeface="Comic Sans MS" pitchFamily="66" charset="0"/>
              </a:rPr>
              <a:t>Adobe</a:t>
            </a:r>
          </a:p>
          <a:p>
            <a:endParaRPr lang="en-US" dirty="0">
              <a:latin typeface="Comic Sans MS" pitchFamily="66" charset="0"/>
            </a:endParaRPr>
          </a:p>
        </p:txBody>
      </p:sp>
      <p:sp>
        <p:nvSpPr>
          <p:cNvPr id="4" name="Footer Placeholder 3"/>
          <p:cNvSpPr>
            <a:spLocks noGrp="1"/>
          </p:cNvSpPr>
          <p:nvPr>
            <p:ph type="ftr" sz="quarter" idx="11"/>
          </p:nvPr>
        </p:nvSpPr>
        <p:spPr/>
        <p:txBody>
          <a:bodyPr/>
          <a:lstStyle/>
          <a:p>
            <a:r>
              <a:rPr lang="en-US" dirty="0" smtClean="0"/>
              <a:t>IOBD- Day 1 Y</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304800" y="381001"/>
            <a:ext cx="6553200" cy="4801314"/>
          </a:xfrm>
          <a:prstGeom prst="rect">
            <a:avLst/>
          </a:prstGeom>
        </p:spPr>
        <p:txBody>
          <a:bodyPr wrap="square">
            <a:spAutoFit/>
          </a:bodyPr>
          <a:lstStyle/>
          <a:p>
            <a:r>
              <a:rPr lang="en-US" dirty="0" smtClean="0"/>
              <a:t>Teacher Slide 2</a:t>
            </a:r>
          </a:p>
          <a:p>
            <a:endParaRPr lang="en-US" dirty="0" smtClean="0"/>
          </a:p>
          <a:p>
            <a:pPr>
              <a:buFont typeface="Arial" pitchFamily="34" charset="0"/>
              <a:buChar char="•"/>
            </a:pPr>
            <a:r>
              <a:rPr lang="en-US" dirty="0" smtClean="0">
                <a:latin typeface="Comic Sans MS" pitchFamily="66" charset="0"/>
              </a:rPr>
              <a:t>As we read, we’ll add types of wildlife found on each island, the size and location of the islands, and how endangered species on the islands manage to survive. </a:t>
            </a:r>
          </a:p>
          <a:p>
            <a:pPr>
              <a:buFont typeface="Arial" pitchFamily="34" charset="0"/>
              <a:buChar char="•"/>
            </a:pPr>
            <a:endParaRPr lang="en-US" dirty="0" smtClean="0">
              <a:latin typeface="Comic Sans MS" pitchFamily="66" charset="0"/>
            </a:endParaRPr>
          </a:p>
          <a:p>
            <a:pPr>
              <a:buFont typeface="Arial" pitchFamily="34" charset="0"/>
              <a:buChar char="•"/>
            </a:pPr>
            <a:r>
              <a:rPr lang="en-US" dirty="0" smtClean="0">
                <a:latin typeface="Comic Sans MS" pitchFamily="66" charset="0"/>
              </a:rPr>
              <a:t>Add facts to chart as we read. </a:t>
            </a: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endParaRPr lang="en-US" dirty="0" smtClean="0">
              <a:latin typeface="Comic Sans MS" pitchFamily="66" charset="0"/>
            </a:endParaRPr>
          </a:p>
          <a:p>
            <a:pPr>
              <a:buFont typeface="Arial" pitchFamily="34" charset="0"/>
              <a:buChar char="•"/>
            </a:pPr>
            <a:endParaRPr lang="en-US" dirty="0" smtClean="0">
              <a:latin typeface="Comic Sans MS" pitchFamily="66" charset="0"/>
            </a:endParaRPr>
          </a:p>
          <a:p>
            <a:pPr>
              <a:buFont typeface="Arial" pitchFamily="34" charset="0"/>
              <a:buChar char="•"/>
            </a:pPr>
            <a:r>
              <a:rPr lang="en-US" dirty="0" smtClean="0">
                <a:latin typeface="Comic Sans MS" pitchFamily="66" charset="0"/>
              </a:rPr>
              <a:t>Toby’s Vacation</a:t>
            </a:r>
          </a:p>
        </p:txBody>
      </p:sp>
      <p:sp>
        <p:nvSpPr>
          <p:cNvPr id="5" name="Footer Placeholder 4"/>
          <p:cNvSpPr>
            <a:spLocks noGrp="1"/>
          </p:cNvSpPr>
          <p:nvPr>
            <p:ph type="ftr" sz="quarter" idx="11"/>
          </p:nvPr>
        </p:nvSpPr>
        <p:spPr/>
        <p:txBody>
          <a:bodyPr/>
          <a:lstStyle/>
          <a:p>
            <a:r>
              <a:rPr lang="en-US" dirty="0" smtClean="0"/>
              <a:t>IOBD- Day 1 Y</a:t>
            </a:r>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132</TotalTime>
  <Words>1070</Words>
  <Application>Microsoft Office PowerPoint</Application>
  <PresentationFormat>On-screen Show (4:3)</PresentationFormat>
  <Paragraphs>272</Paragraphs>
  <Slides>23</Slides>
  <Notes>0</Notes>
  <HiddenSlides>0</HiddenSlides>
  <MMClips>0</MMClips>
  <ScaleCrop>false</ScaleCrop>
  <HeadingPairs>
    <vt:vector size="4" baseType="variant">
      <vt:variant>
        <vt:lpstr>Theme</vt:lpstr>
      </vt:variant>
      <vt:variant>
        <vt:i4>1</vt:i4>
      </vt:variant>
      <vt:variant>
        <vt:lpstr>Slide Titles</vt:lpstr>
      </vt:variant>
      <vt:variant>
        <vt:i4>23</vt:i4>
      </vt:variant>
    </vt:vector>
  </HeadingPairs>
  <TitlesOfParts>
    <vt:vector size="24" baseType="lpstr">
      <vt:lpstr>Office Theme</vt:lpstr>
      <vt:lpstr>Stuk’s Village</vt:lpstr>
      <vt:lpstr>Slide 2</vt:lpstr>
      <vt:lpstr>Slide 3</vt:lpstr>
      <vt:lpstr>Slide 4</vt:lpstr>
      <vt:lpstr>Let’s Take a Picture Walk…</vt:lpstr>
      <vt:lpstr>Toby’s Vacation</vt:lpstr>
      <vt:lpstr>Slide 7</vt:lpstr>
      <vt:lpstr>The Challenges of Storm Chasing</vt:lpstr>
      <vt:lpstr>Slide 9</vt:lpstr>
      <vt:lpstr>Toby’s Vacation</vt:lpstr>
      <vt:lpstr>Harvesting Medicine  on the Hill</vt:lpstr>
      <vt:lpstr>Slide 12</vt:lpstr>
      <vt:lpstr>Island of the Blue Dolphins</vt:lpstr>
      <vt:lpstr>Slide 14</vt:lpstr>
      <vt:lpstr>Slide 15</vt:lpstr>
      <vt:lpstr>Slide 16</vt:lpstr>
      <vt:lpstr>Slide 17</vt:lpstr>
      <vt:lpstr>Slide 18</vt:lpstr>
      <vt:lpstr>Slide 19</vt:lpstr>
      <vt:lpstr>Slide 20</vt:lpstr>
      <vt:lpstr>Slide 21</vt:lpstr>
      <vt:lpstr>Slide 22</vt:lpstr>
      <vt:lpstr>Slide 23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Storm Danger</dc:title>
  <dc:creator>Ginger</dc:creator>
  <cp:lastModifiedBy>gormanl</cp:lastModifiedBy>
  <cp:revision>19</cp:revision>
  <dcterms:created xsi:type="dcterms:W3CDTF">2010-08-22T23:01:13Z</dcterms:created>
  <dcterms:modified xsi:type="dcterms:W3CDTF">2012-10-02T11:41:16Z</dcterms:modified>
</cp:coreProperties>
</file>

<file path=docProps/thumbnail.jpeg>
</file>